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68" r:id="rId4"/>
    <p:sldId id="257" r:id="rId5"/>
    <p:sldId id="258" r:id="rId6"/>
    <p:sldId id="259" r:id="rId7"/>
    <p:sldId id="260" r:id="rId8"/>
    <p:sldId id="263" r:id="rId9"/>
    <p:sldId id="264" r:id="rId10"/>
    <p:sldId id="262" r:id="rId11"/>
    <p:sldId id="266" r:id="rId12"/>
    <p:sldId id="265" r:id="rId13"/>
    <p:sldId id="261" r:id="rId14"/>
    <p:sldId id="275" r:id="rId15"/>
    <p:sldId id="273" r:id="rId16"/>
    <p:sldId id="272" r:id="rId17"/>
    <p:sldId id="271" r:id="rId18"/>
    <p:sldId id="270" r:id="rId19"/>
    <p:sldId id="274"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8" d="100"/>
          <a:sy n="138" d="100"/>
        </p:scale>
        <p:origin x="144"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Statistiche%20SA\Statistiche%20SA%2001_05_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Statistiche%20SA\Statistiche%20SA%2001_05_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spPr>
            <a:solidFill>
              <a:srgbClr val="FF0000"/>
            </a:solidFill>
          </c:spPr>
          <c:invertIfNegative val="0"/>
          <c:cat>
            <c:numRef>
              <c:f>'Ore totali 2000-2023'!$A$1:$X$1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'Ore totali 2000-2023'!$A$3:$X$3</c:f>
              <c:numCache>
                <c:formatCode>General</c:formatCode>
                <c:ptCount val="24"/>
                <c:pt idx="0">
                  <c:v>1258.5</c:v>
                </c:pt>
                <c:pt idx="1">
                  <c:v>1475.5</c:v>
                </c:pt>
                <c:pt idx="2">
                  <c:v>1598.5</c:v>
                </c:pt>
                <c:pt idx="3">
                  <c:v>1905.5</c:v>
                </c:pt>
                <c:pt idx="4">
                  <c:v>2153</c:v>
                </c:pt>
                <c:pt idx="5">
                  <c:v>2314</c:v>
                </c:pt>
                <c:pt idx="6">
                  <c:v>2410</c:v>
                </c:pt>
                <c:pt idx="7">
                  <c:v>2408.5</c:v>
                </c:pt>
                <c:pt idx="8">
                  <c:v>2404.5</c:v>
                </c:pt>
                <c:pt idx="9">
                  <c:v>2459.5</c:v>
                </c:pt>
                <c:pt idx="10">
                  <c:v>2396.5</c:v>
                </c:pt>
                <c:pt idx="11">
                  <c:v>2404.5</c:v>
                </c:pt>
                <c:pt idx="12">
                  <c:v>2404.5</c:v>
                </c:pt>
                <c:pt idx="13">
                  <c:v>2270.5</c:v>
                </c:pt>
                <c:pt idx="14">
                  <c:v>2284.5</c:v>
                </c:pt>
                <c:pt idx="15">
                  <c:v>2371</c:v>
                </c:pt>
                <c:pt idx="16">
                  <c:v>2813</c:v>
                </c:pt>
                <c:pt idx="17">
                  <c:v>2735</c:v>
                </c:pt>
                <c:pt idx="18">
                  <c:v>4222</c:v>
                </c:pt>
                <c:pt idx="19">
                  <c:v>5081</c:v>
                </c:pt>
                <c:pt idx="20">
                  <c:v>5172.5</c:v>
                </c:pt>
                <c:pt idx="21">
                  <c:v>5028.5</c:v>
                </c:pt>
                <c:pt idx="22">
                  <c:v>5357.5</c:v>
                </c:pt>
                <c:pt idx="23" formatCode="0.00">
                  <c:v>5471.5</c:v>
                </c:pt>
              </c:numCache>
            </c:numRef>
          </c:val>
          <c:extLst>
            <c:ext xmlns:c16="http://schemas.microsoft.com/office/drawing/2014/chart" uri="{C3380CC4-5D6E-409C-BE32-E72D297353CC}">
              <c16:uniqueId val="{00000000-E356-44B1-9624-59C20393AEBE}"/>
            </c:ext>
          </c:extLst>
        </c:ser>
        <c:dLbls>
          <c:showLegendKey val="0"/>
          <c:showVal val="0"/>
          <c:showCatName val="0"/>
          <c:showSerName val="0"/>
          <c:showPercent val="0"/>
          <c:showBubbleSize val="0"/>
        </c:dLbls>
        <c:gapWidth val="150"/>
        <c:shape val="cylinder"/>
        <c:axId val="128477440"/>
        <c:axId val="128483328"/>
        <c:axId val="0"/>
      </c:bar3DChart>
      <c:catAx>
        <c:axId val="128477440"/>
        <c:scaling>
          <c:orientation val="minMax"/>
        </c:scaling>
        <c:delete val="0"/>
        <c:axPos val="b"/>
        <c:numFmt formatCode="General" sourceLinked="1"/>
        <c:majorTickMark val="out"/>
        <c:minorTickMark val="none"/>
        <c:tickLblPos val="nextTo"/>
        <c:crossAx val="128483328"/>
        <c:crosses val="autoZero"/>
        <c:auto val="1"/>
        <c:lblAlgn val="ctr"/>
        <c:lblOffset val="100"/>
        <c:noMultiLvlLbl val="0"/>
      </c:catAx>
      <c:valAx>
        <c:axId val="128483328"/>
        <c:scaling>
          <c:orientation val="minMax"/>
        </c:scaling>
        <c:delete val="0"/>
        <c:axPos val="l"/>
        <c:majorGridlines/>
        <c:numFmt formatCode="General" sourceLinked="1"/>
        <c:majorTickMark val="out"/>
        <c:minorTickMark val="none"/>
        <c:tickLblPos val="nextTo"/>
        <c:crossAx val="12847744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0553988221831412E-2"/>
          <c:y val="2.5558150877578296E-2"/>
          <c:w val="0.89309651060888451"/>
          <c:h val="0.8147626005852171"/>
        </c:manualLayout>
      </c:layout>
      <c:bar3DChart>
        <c:barDir val="col"/>
        <c:grouping val="stacked"/>
        <c:varyColors val="0"/>
        <c:ser>
          <c:idx val="0"/>
          <c:order val="0"/>
          <c:spPr>
            <a:solidFill>
              <a:srgbClr val="FF0000"/>
            </a:solidFill>
          </c:spPr>
          <c:invertIfNegative val="0"/>
          <c:cat>
            <c:numRef>
              <c:f>'Ore totali 2000-2023'!$A$1:$X$1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'Ore totali 2000-2023'!$A$3:$X$3</c:f>
              <c:numCache>
                <c:formatCode>General</c:formatCode>
                <c:ptCount val="24"/>
                <c:pt idx="0">
                  <c:v>1258.5</c:v>
                </c:pt>
                <c:pt idx="1">
                  <c:v>1475.5</c:v>
                </c:pt>
                <c:pt idx="2">
                  <c:v>1598.5</c:v>
                </c:pt>
                <c:pt idx="3">
                  <c:v>1905.5</c:v>
                </c:pt>
                <c:pt idx="4">
                  <c:v>2153</c:v>
                </c:pt>
                <c:pt idx="5">
                  <c:v>2314</c:v>
                </c:pt>
                <c:pt idx="6">
                  <c:v>2410</c:v>
                </c:pt>
                <c:pt idx="7">
                  <c:v>2408.5</c:v>
                </c:pt>
                <c:pt idx="8">
                  <c:v>2404.5</c:v>
                </c:pt>
                <c:pt idx="9">
                  <c:v>2459.5</c:v>
                </c:pt>
                <c:pt idx="10">
                  <c:v>2396.5</c:v>
                </c:pt>
                <c:pt idx="11">
                  <c:v>2404.5</c:v>
                </c:pt>
                <c:pt idx="12">
                  <c:v>2404.5</c:v>
                </c:pt>
                <c:pt idx="13">
                  <c:v>2270.5</c:v>
                </c:pt>
                <c:pt idx="14">
                  <c:v>2284.5</c:v>
                </c:pt>
                <c:pt idx="15">
                  <c:v>2371</c:v>
                </c:pt>
                <c:pt idx="16">
                  <c:v>2813</c:v>
                </c:pt>
                <c:pt idx="17">
                  <c:v>2735</c:v>
                </c:pt>
                <c:pt idx="18">
                  <c:v>4222</c:v>
                </c:pt>
                <c:pt idx="19">
                  <c:v>5081</c:v>
                </c:pt>
                <c:pt idx="20">
                  <c:v>5172.5</c:v>
                </c:pt>
                <c:pt idx="21">
                  <c:v>5028.5</c:v>
                </c:pt>
                <c:pt idx="22">
                  <c:v>5357.5</c:v>
                </c:pt>
                <c:pt idx="23" formatCode="0.00">
                  <c:v>5471.5</c:v>
                </c:pt>
              </c:numCache>
            </c:numRef>
          </c:val>
          <c:extLst>
            <c:ext xmlns:c16="http://schemas.microsoft.com/office/drawing/2014/chart" uri="{C3380CC4-5D6E-409C-BE32-E72D297353CC}">
              <c16:uniqueId val="{00000000-8786-4D47-B647-F9632EC9B141}"/>
            </c:ext>
          </c:extLst>
        </c:ser>
        <c:dLbls>
          <c:showLegendKey val="0"/>
          <c:showVal val="0"/>
          <c:showCatName val="0"/>
          <c:showSerName val="0"/>
          <c:showPercent val="0"/>
          <c:showBubbleSize val="0"/>
        </c:dLbls>
        <c:gapWidth val="150"/>
        <c:shape val="cylinder"/>
        <c:axId val="128477440"/>
        <c:axId val="128483328"/>
        <c:axId val="0"/>
      </c:bar3DChart>
      <c:catAx>
        <c:axId val="128477440"/>
        <c:scaling>
          <c:orientation val="minMax"/>
        </c:scaling>
        <c:delete val="0"/>
        <c:axPos val="b"/>
        <c:numFmt formatCode="General" sourceLinked="1"/>
        <c:majorTickMark val="out"/>
        <c:minorTickMark val="none"/>
        <c:tickLblPos val="nextTo"/>
        <c:crossAx val="128483328"/>
        <c:crosses val="autoZero"/>
        <c:auto val="1"/>
        <c:lblAlgn val="ctr"/>
        <c:lblOffset val="100"/>
        <c:noMultiLvlLbl val="0"/>
      </c:catAx>
      <c:valAx>
        <c:axId val="128483328"/>
        <c:scaling>
          <c:orientation val="minMax"/>
        </c:scaling>
        <c:delete val="0"/>
        <c:axPos val="l"/>
        <c:majorGridlines/>
        <c:numFmt formatCode="General" sourceLinked="1"/>
        <c:majorTickMark val="out"/>
        <c:minorTickMark val="none"/>
        <c:tickLblPos val="nextTo"/>
        <c:crossAx val="128477440"/>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ADE2FC-7ADA-418A-5D2E-1FA9915B7E2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F9D695D-C623-6C40-A371-39D27091AB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B366C4B-0EA7-0B89-1974-430B0EB54386}"/>
              </a:ext>
            </a:extLst>
          </p:cNvPr>
          <p:cNvSpPr>
            <a:spLocks noGrp="1"/>
          </p:cNvSpPr>
          <p:nvPr>
            <p:ph type="dt" sz="half" idx="10"/>
          </p:nvPr>
        </p:nvSpPr>
        <p:spPr/>
        <p:txBody>
          <a:bodyPr/>
          <a:lstStyle/>
          <a:p>
            <a:fld id="{A5C51FA7-B0D9-4CEE-A5A3-DF643F50E641}" type="datetimeFigureOut">
              <a:rPr lang="it-IT" smtClean="0"/>
              <a:t>15/05/2023</a:t>
            </a:fld>
            <a:endParaRPr lang="it-IT"/>
          </a:p>
        </p:txBody>
      </p:sp>
      <p:sp>
        <p:nvSpPr>
          <p:cNvPr id="5" name="Segnaposto piè di pagina 4">
            <a:extLst>
              <a:ext uri="{FF2B5EF4-FFF2-40B4-BE49-F238E27FC236}">
                <a16:creationId xmlns:a16="http://schemas.microsoft.com/office/drawing/2014/main" id="{BCE96574-E4C0-1026-1B94-0D54262CF9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52521CD-B6A3-96C6-97C2-54FF78726D76}"/>
              </a:ext>
            </a:extLst>
          </p:cNvPr>
          <p:cNvSpPr>
            <a:spLocks noGrp="1"/>
          </p:cNvSpPr>
          <p:nvPr>
            <p:ph type="sldNum" sz="quarter" idx="12"/>
          </p:nvPr>
        </p:nvSpPr>
        <p:spPr/>
        <p:txBody>
          <a:bodyPr/>
          <a:lstStyle/>
          <a:p>
            <a:fld id="{3A2FFBA7-E103-4354-B375-B9295E34ADC2}" type="slidenum">
              <a:rPr lang="it-IT" smtClean="0"/>
              <a:t>‹N›</a:t>
            </a:fld>
            <a:endParaRPr lang="it-IT"/>
          </a:p>
        </p:txBody>
      </p:sp>
    </p:spTree>
    <p:extLst>
      <p:ext uri="{BB962C8B-B14F-4D97-AF65-F5344CB8AC3E}">
        <p14:creationId xmlns:p14="http://schemas.microsoft.com/office/powerpoint/2010/main" val="156145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CD0CB5-3B42-DBD7-5706-8B0625BB83B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750A324-1FDA-3581-E74F-D09E5630AE2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4B8F929-57BF-9760-81F1-A80939DB529A}"/>
              </a:ext>
            </a:extLst>
          </p:cNvPr>
          <p:cNvSpPr>
            <a:spLocks noGrp="1"/>
          </p:cNvSpPr>
          <p:nvPr>
            <p:ph type="dt" sz="half" idx="10"/>
          </p:nvPr>
        </p:nvSpPr>
        <p:spPr/>
        <p:txBody>
          <a:bodyPr/>
          <a:lstStyle/>
          <a:p>
            <a:fld id="{A5C51FA7-B0D9-4CEE-A5A3-DF643F50E641}" type="datetimeFigureOut">
              <a:rPr lang="it-IT" smtClean="0"/>
              <a:t>15/05/2023</a:t>
            </a:fld>
            <a:endParaRPr lang="it-IT"/>
          </a:p>
        </p:txBody>
      </p:sp>
      <p:sp>
        <p:nvSpPr>
          <p:cNvPr id="5" name="Segnaposto piè di pagina 4">
            <a:extLst>
              <a:ext uri="{FF2B5EF4-FFF2-40B4-BE49-F238E27FC236}">
                <a16:creationId xmlns:a16="http://schemas.microsoft.com/office/drawing/2014/main" id="{FE2835FA-FD7F-4B9A-FD2D-B0280CDDBD3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CF3A084-27E6-AE94-ACA2-02A235CABFDE}"/>
              </a:ext>
            </a:extLst>
          </p:cNvPr>
          <p:cNvSpPr>
            <a:spLocks noGrp="1"/>
          </p:cNvSpPr>
          <p:nvPr>
            <p:ph type="sldNum" sz="quarter" idx="12"/>
          </p:nvPr>
        </p:nvSpPr>
        <p:spPr/>
        <p:txBody>
          <a:bodyPr/>
          <a:lstStyle/>
          <a:p>
            <a:fld id="{3A2FFBA7-E103-4354-B375-B9295E34ADC2}" type="slidenum">
              <a:rPr lang="it-IT" smtClean="0"/>
              <a:t>‹N›</a:t>
            </a:fld>
            <a:endParaRPr lang="it-IT"/>
          </a:p>
        </p:txBody>
      </p:sp>
    </p:spTree>
    <p:extLst>
      <p:ext uri="{BB962C8B-B14F-4D97-AF65-F5344CB8AC3E}">
        <p14:creationId xmlns:p14="http://schemas.microsoft.com/office/powerpoint/2010/main" val="51291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05A6996-6D99-0C0B-CC78-8C6EE1BC03B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8CE7CD9-BE02-0DAB-476B-5EB06C223FE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56804B-FBEF-E244-01E9-2865883528CE}"/>
              </a:ext>
            </a:extLst>
          </p:cNvPr>
          <p:cNvSpPr>
            <a:spLocks noGrp="1"/>
          </p:cNvSpPr>
          <p:nvPr>
            <p:ph type="dt" sz="half" idx="10"/>
          </p:nvPr>
        </p:nvSpPr>
        <p:spPr/>
        <p:txBody>
          <a:bodyPr/>
          <a:lstStyle/>
          <a:p>
            <a:fld id="{A5C51FA7-B0D9-4CEE-A5A3-DF643F50E641}" type="datetimeFigureOut">
              <a:rPr lang="it-IT" smtClean="0"/>
              <a:t>15/05/2023</a:t>
            </a:fld>
            <a:endParaRPr lang="it-IT"/>
          </a:p>
        </p:txBody>
      </p:sp>
      <p:sp>
        <p:nvSpPr>
          <p:cNvPr id="5" name="Segnaposto piè di pagina 4">
            <a:extLst>
              <a:ext uri="{FF2B5EF4-FFF2-40B4-BE49-F238E27FC236}">
                <a16:creationId xmlns:a16="http://schemas.microsoft.com/office/drawing/2014/main" id="{2D00A41E-CE55-CFB5-2FED-390A30EE36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31C8104-62EF-C376-A39E-678948C2AB63}"/>
              </a:ext>
            </a:extLst>
          </p:cNvPr>
          <p:cNvSpPr>
            <a:spLocks noGrp="1"/>
          </p:cNvSpPr>
          <p:nvPr>
            <p:ph type="sldNum" sz="quarter" idx="12"/>
          </p:nvPr>
        </p:nvSpPr>
        <p:spPr/>
        <p:txBody>
          <a:bodyPr/>
          <a:lstStyle/>
          <a:p>
            <a:fld id="{3A2FFBA7-E103-4354-B375-B9295E34ADC2}" type="slidenum">
              <a:rPr lang="it-IT" smtClean="0"/>
              <a:t>‹N›</a:t>
            </a:fld>
            <a:endParaRPr lang="it-IT"/>
          </a:p>
        </p:txBody>
      </p:sp>
    </p:spTree>
    <p:extLst>
      <p:ext uri="{BB962C8B-B14F-4D97-AF65-F5344CB8AC3E}">
        <p14:creationId xmlns:p14="http://schemas.microsoft.com/office/powerpoint/2010/main" val="113577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537253-B523-FDE3-E8BA-DE7AA8FC8BA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299016-2C99-20BF-93BD-7D557F118DD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AA19E61-6FF5-26F3-7BFB-33042804D8EF}"/>
              </a:ext>
            </a:extLst>
          </p:cNvPr>
          <p:cNvSpPr>
            <a:spLocks noGrp="1"/>
          </p:cNvSpPr>
          <p:nvPr>
            <p:ph type="dt" sz="half" idx="10"/>
          </p:nvPr>
        </p:nvSpPr>
        <p:spPr/>
        <p:txBody>
          <a:bodyPr/>
          <a:lstStyle/>
          <a:p>
            <a:fld id="{A5C51FA7-B0D9-4CEE-A5A3-DF643F50E641}" type="datetimeFigureOut">
              <a:rPr lang="it-IT" smtClean="0"/>
              <a:t>15/05/2023</a:t>
            </a:fld>
            <a:endParaRPr lang="it-IT"/>
          </a:p>
        </p:txBody>
      </p:sp>
      <p:sp>
        <p:nvSpPr>
          <p:cNvPr id="5" name="Segnaposto piè di pagina 4">
            <a:extLst>
              <a:ext uri="{FF2B5EF4-FFF2-40B4-BE49-F238E27FC236}">
                <a16:creationId xmlns:a16="http://schemas.microsoft.com/office/drawing/2014/main" id="{D6DCDDF1-2E46-74DD-4F32-8D70FC685E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6188C64-18A8-77D2-44D7-40014A06CB6D}"/>
              </a:ext>
            </a:extLst>
          </p:cNvPr>
          <p:cNvSpPr>
            <a:spLocks noGrp="1"/>
          </p:cNvSpPr>
          <p:nvPr>
            <p:ph type="sldNum" sz="quarter" idx="12"/>
          </p:nvPr>
        </p:nvSpPr>
        <p:spPr/>
        <p:txBody>
          <a:bodyPr/>
          <a:lstStyle/>
          <a:p>
            <a:fld id="{3A2FFBA7-E103-4354-B375-B9295E34ADC2}" type="slidenum">
              <a:rPr lang="it-IT" smtClean="0"/>
              <a:t>‹N›</a:t>
            </a:fld>
            <a:endParaRPr lang="it-IT"/>
          </a:p>
        </p:txBody>
      </p:sp>
    </p:spTree>
    <p:extLst>
      <p:ext uri="{BB962C8B-B14F-4D97-AF65-F5344CB8AC3E}">
        <p14:creationId xmlns:p14="http://schemas.microsoft.com/office/powerpoint/2010/main" val="271990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AC3603-0FAA-1F7B-8127-03C6E4B83BE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F328D9A-7734-D3BE-4D94-F3EE67A3B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DF4EE59-0C6F-C9B9-EE7B-4153D862AF35}"/>
              </a:ext>
            </a:extLst>
          </p:cNvPr>
          <p:cNvSpPr>
            <a:spLocks noGrp="1"/>
          </p:cNvSpPr>
          <p:nvPr>
            <p:ph type="dt" sz="half" idx="10"/>
          </p:nvPr>
        </p:nvSpPr>
        <p:spPr/>
        <p:txBody>
          <a:bodyPr/>
          <a:lstStyle/>
          <a:p>
            <a:fld id="{A5C51FA7-B0D9-4CEE-A5A3-DF643F50E641}" type="datetimeFigureOut">
              <a:rPr lang="it-IT" smtClean="0"/>
              <a:t>15/05/2023</a:t>
            </a:fld>
            <a:endParaRPr lang="it-IT"/>
          </a:p>
        </p:txBody>
      </p:sp>
      <p:sp>
        <p:nvSpPr>
          <p:cNvPr id="5" name="Segnaposto piè di pagina 4">
            <a:extLst>
              <a:ext uri="{FF2B5EF4-FFF2-40B4-BE49-F238E27FC236}">
                <a16:creationId xmlns:a16="http://schemas.microsoft.com/office/drawing/2014/main" id="{54C3BD24-7C3A-17CB-F812-F3021715EF6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968809-FEB3-317C-4D6B-60CD355C91FD}"/>
              </a:ext>
            </a:extLst>
          </p:cNvPr>
          <p:cNvSpPr>
            <a:spLocks noGrp="1"/>
          </p:cNvSpPr>
          <p:nvPr>
            <p:ph type="sldNum" sz="quarter" idx="12"/>
          </p:nvPr>
        </p:nvSpPr>
        <p:spPr/>
        <p:txBody>
          <a:bodyPr/>
          <a:lstStyle/>
          <a:p>
            <a:fld id="{3A2FFBA7-E103-4354-B375-B9295E34ADC2}" type="slidenum">
              <a:rPr lang="it-IT" smtClean="0"/>
              <a:t>‹N›</a:t>
            </a:fld>
            <a:endParaRPr lang="it-IT"/>
          </a:p>
        </p:txBody>
      </p:sp>
    </p:spTree>
    <p:extLst>
      <p:ext uri="{BB962C8B-B14F-4D97-AF65-F5344CB8AC3E}">
        <p14:creationId xmlns:p14="http://schemas.microsoft.com/office/powerpoint/2010/main" val="390346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CE1628-0E48-BBFC-BA3C-DE04DD496D7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CBBE81-1FB5-61B8-E61A-6AED8ABA6E7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47BFCDC-D25F-C6C1-C095-E8D850D56D6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F3176D9-7F96-34A9-4EA6-0E78C7F9C7FC}"/>
              </a:ext>
            </a:extLst>
          </p:cNvPr>
          <p:cNvSpPr>
            <a:spLocks noGrp="1"/>
          </p:cNvSpPr>
          <p:nvPr>
            <p:ph type="dt" sz="half" idx="10"/>
          </p:nvPr>
        </p:nvSpPr>
        <p:spPr/>
        <p:txBody>
          <a:bodyPr/>
          <a:lstStyle/>
          <a:p>
            <a:fld id="{A5C51FA7-B0D9-4CEE-A5A3-DF643F50E641}" type="datetimeFigureOut">
              <a:rPr lang="it-IT" smtClean="0"/>
              <a:t>15/05/2023</a:t>
            </a:fld>
            <a:endParaRPr lang="it-IT"/>
          </a:p>
        </p:txBody>
      </p:sp>
      <p:sp>
        <p:nvSpPr>
          <p:cNvPr id="6" name="Segnaposto piè di pagina 5">
            <a:extLst>
              <a:ext uri="{FF2B5EF4-FFF2-40B4-BE49-F238E27FC236}">
                <a16:creationId xmlns:a16="http://schemas.microsoft.com/office/drawing/2014/main" id="{D5738CEF-206E-BB32-37A7-E3A0F6DFA5A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B2C61D2-66AD-8865-32A7-7863C6879E90}"/>
              </a:ext>
            </a:extLst>
          </p:cNvPr>
          <p:cNvSpPr>
            <a:spLocks noGrp="1"/>
          </p:cNvSpPr>
          <p:nvPr>
            <p:ph type="sldNum" sz="quarter" idx="12"/>
          </p:nvPr>
        </p:nvSpPr>
        <p:spPr/>
        <p:txBody>
          <a:bodyPr/>
          <a:lstStyle/>
          <a:p>
            <a:fld id="{3A2FFBA7-E103-4354-B375-B9295E34ADC2}" type="slidenum">
              <a:rPr lang="it-IT" smtClean="0"/>
              <a:t>‹N›</a:t>
            </a:fld>
            <a:endParaRPr lang="it-IT"/>
          </a:p>
        </p:txBody>
      </p:sp>
    </p:spTree>
    <p:extLst>
      <p:ext uri="{BB962C8B-B14F-4D97-AF65-F5344CB8AC3E}">
        <p14:creationId xmlns:p14="http://schemas.microsoft.com/office/powerpoint/2010/main" val="285456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A6D268-DAD6-0B67-61D0-D387C1774A2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300BE3A-2113-895A-22C9-7194081EB2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2C955C9-9C5B-B00C-8A1A-33CF39351CE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F654599-6406-DBA3-8AE8-090BAED601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609297B-D554-6E3D-8DAE-D4A1061F4D1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C814A47-0BF7-A8B2-5487-D1F8FD17344B}"/>
              </a:ext>
            </a:extLst>
          </p:cNvPr>
          <p:cNvSpPr>
            <a:spLocks noGrp="1"/>
          </p:cNvSpPr>
          <p:nvPr>
            <p:ph type="dt" sz="half" idx="10"/>
          </p:nvPr>
        </p:nvSpPr>
        <p:spPr/>
        <p:txBody>
          <a:bodyPr/>
          <a:lstStyle/>
          <a:p>
            <a:fld id="{A5C51FA7-B0D9-4CEE-A5A3-DF643F50E641}" type="datetimeFigureOut">
              <a:rPr lang="it-IT" smtClean="0"/>
              <a:t>15/05/2023</a:t>
            </a:fld>
            <a:endParaRPr lang="it-IT"/>
          </a:p>
        </p:txBody>
      </p:sp>
      <p:sp>
        <p:nvSpPr>
          <p:cNvPr id="8" name="Segnaposto piè di pagina 7">
            <a:extLst>
              <a:ext uri="{FF2B5EF4-FFF2-40B4-BE49-F238E27FC236}">
                <a16:creationId xmlns:a16="http://schemas.microsoft.com/office/drawing/2014/main" id="{BBDC3925-7264-D7D3-0569-6972C36D2B2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A440553-72AD-BE7B-67EC-FCCE9BCB6D78}"/>
              </a:ext>
            </a:extLst>
          </p:cNvPr>
          <p:cNvSpPr>
            <a:spLocks noGrp="1"/>
          </p:cNvSpPr>
          <p:nvPr>
            <p:ph type="sldNum" sz="quarter" idx="12"/>
          </p:nvPr>
        </p:nvSpPr>
        <p:spPr/>
        <p:txBody>
          <a:bodyPr/>
          <a:lstStyle/>
          <a:p>
            <a:fld id="{3A2FFBA7-E103-4354-B375-B9295E34ADC2}" type="slidenum">
              <a:rPr lang="it-IT" smtClean="0"/>
              <a:t>‹N›</a:t>
            </a:fld>
            <a:endParaRPr lang="it-IT"/>
          </a:p>
        </p:txBody>
      </p:sp>
    </p:spTree>
    <p:extLst>
      <p:ext uri="{BB962C8B-B14F-4D97-AF65-F5344CB8AC3E}">
        <p14:creationId xmlns:p14="http://schemas.microsoft.com/office/powerpoint/2010/main" val="180125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9645F7-A3C5-B807-5F88-6A2C16D776E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70E59D9-7968-0299-7BA1-243D17D51C5D}"/>
              </a:ext>
            </a:extLst>
          </p:cNvPr>
          <p:cNvSpPr>
            <a:spLocks noGrp="1"/>
          </p:cNvSpPr>
          <p:nvPr>
            <p:ph type="dt" sz="half" idx="10"/>
          </p:nvPr>
        </p:nvSpPr>
        <p:spPr/>
        <p:txBody>
          <a:bodyPr/>
          <a:lstStyle/>
          <a:p>
            <a:fld id="{A5C51FA7-B0D9-4CEE-A5A3-DF643F50E641}" type="datetimeFigureOut">
              <a:rPr lang="it-IT" smtClean="0"/>
              <a:t>15/05/2023</a:t>
            </a:fld>
            <a:endParaRPr lang="it-IT"/>
          </a:p>
        </p:txBody>
      </p:sp>
      <p:sp>
        <p:nvSpPr>
          <p:cNvPr id="4" name="Segnaposto piè di pagina 3">
            <a:extLst>
              <a:ext uri="{FF2B5EF4-FFF2-40B4-BE49-F238E27FC236}">
                <a16:creationId xmlns:a16="http://schemas.microsoft.com/office/drawing/2014/main" id="{6B8AC0B2-AC65-CC80-71F6-24C013199F3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339C4E0-F8BD-C93A-173C-6D55AAB3598C}"/>
              </a:ext>
            </a:extLst>
          </p:cNvPr>
          <p:cNvSpPr>
            <a:spLocks noGrp="1"/>
          </p:cNvSpPr>
          <p:nvPr>
            <p:ph type="sldNum" sz="quarter" idx="12"/>
          </p:nvPr>
        </p:nvSpPr>
        <p:spPr/>
        <p:txBody>
          <a:bodyPr/>
          <a:lstStyle/>
          <a:p>
            <a:fld id="{3A2FFBA7-E103-4354-B375-B9295E34ADC2}" type="slidenum">
              <a:rPr lang="it-IT" smtClean="0"/>
              <a:t>‹N›</a:t>
            </a:fld>
            <a:endParaRPr lang="it-IT"/>
          </a:p>
        </p:txBody>
      </p:sp>
    </p:spTree>
    <p:extLst>
      <p:ext uri="{BB962C8B-B14F-4D97-AF65-F5344CB8AC3E}">
        <p14:creationId xmlns:p14="http://schemas.microsoft.com/office/powerpoint/2010/main" val="133258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115AE00-F957-F341-B9F0-49EF7A7891CF}"/>
              </a:ext>
            </a:extLst>
          </p:cNvPr>
          <p:cNvSpPr>
            <a:spLocks noGrp="1"/>
          </p:cNvSpPr>
          <p:nvPr>
            <p:ph type="dt" sz="half" idx="10"/>
          </p:nvPr>
        </p:nvSpPr>
        <p:spPr/>
        <p:txBody>
          <a:bodyPr/>
          <a:lstStyle/>
          <a:p>
            <a:fld id="{A5C51FA7-B0D9-4CEE-A5A3-DF643F50E641}" type="datetimeFigureOut">
              <a:rPr lang="it-IT" smtClean="0"/>
              <a:t>15/05/2023</a:t>
            </a:fld>
            <a:endParaRPr lang="it-IT"/>
          </a:p>
        </p:txBody>
      </p:sp>
      <p:sp>
        <p:nvSpPr>
          <p:cNvPr id="3" name="Segnaposto piè di pagina 2">
            <a:extLst>
              <a:ext uri="{FF2B5EF4-FFF2-40B4-BE49-F238E27FC236}">
                <a16:creationId xmlns:a16="http://schemas.microsoft.com/office/drawing/2014/main" id="{A30DA85B-EB5F-8D0D-7259-BA34897738D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AFD0017-6304-9EFD-6DCF-E0AEC4D380E7}"/>
              </a:ext>
            </a:extLst>
          </p:cNvPr>
          <p:cNvSpPr>
            <a:spLocks noGrp="1"/>
          </p:cNvSpPr>
          <p:nvPr>
            <p:ph type="sldNum" sz="quarter" idx="12"/>
          </p:nvPr>
        </p:nvSpPr>
        <p:spPr/>
        <p:txBody>
          <a:bodyPr/>
          <a:lstStyle/>
          <a:p>
            <a:fld id="{3A2FFBA7-E103-4354-B375-B9295E34ADC2}" type="slidenum">
              <a:rPr lang="it-IT" smtClean="0"/>
              <a:t>‹N›</a:t>
            </a:fld>
            <a:endParaRPr lang="it-IT"/>
          </a:p>
        </p:txBody>
      </p:sp>
    </p:spTree>
    <p:extLst>
      <p:ext uri="{BB962C8B-B14F-4D97-AF65-F5344CB8AC3E}">
        <p14:creationId xmlns:p14="http://schemas.microsoft.com/office/powerpoint/2010/main" val="2336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F98030-B3C1-435A-9EA6-69576D937FC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E30E902-FEAF-22BF-3E6C-758BBB8562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8DCFF6D-2F5B-621D-C7DA-4818ACEE2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FA5AFD7-2778-D0E8-320B-EC1531835CD2}"/>
              </a:ext>
            </a:extLst>
          </p:cNvPr>
          <p:cNvSpPr>
            <a:spLocks noGrp="1"/>
          </p:cNvSpPr>
          <p:nvPr>
            <p:ph type="dt" sz="half" idx="10"/>
          </p:nvPr>
        </p:nvSpPr>
        <p:spPr/>
        <p:txBody>
          <a:bodyPr/>
          <a:lstStyle/>
          <a:p>
            <a:fld id="{A5C51FA7-B0D9-4CEE-A5A3-DF643F50E641}" type="datetimeFigureOut">
              <a:rPr lang="it-IT" smtClean="0"/>
              <a:t>15/05/2023</a:t>
            </a:fld>
            <a:endParaRPr lang="it-IT"/>
          </a:p>
        </p:txBody>
      </p:sp>
      <p:sp>
        <p:nvSpPr>
          <p:cNvPr id="6" name="Segnaposto piè di pagina 5">
            <a:extLst>
              <a:ext uri="{FF2B5EF4-FFF2-40B4-BE49-F238E27FC236}">
                <a16:creationId xmlns:a16="http://schemas.microsoft.com/office/drawing/2014/main" id="{4B393F57-4635-E616-7029-DA8818D4F2C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F3DB40-7B34-5185-3F76-0AE8875222BC}"/>
              </a:ext>
            </a:extLst>
          </p:cNvPr>
          <p:cNvSpPr>
            <a:spLocks noGrp="1"/>
          </p:cNvSpPr>
          <p:nvPr>
            <p:ph type="sldNum" sz="quarter" idx="12"/>
          </p:nvPr>
        </p:nvSpPr>
        <p:spPr/>
        <p:txBody>
          <a:bodyPr/>
          <a:lstStyle/>
          <a:p>
            <a:fld id="{3A2FFBA7-E103-4354-B375-B9295E34ADC2}" type="slidenum">
              <a:rPr lang="it-IT" smtClean="0"/>
              <a:t>‹N›</a:t>
            </a:fld>
            <a:endParaRPr lang="it-IT"/>
          </a:p>
        </p:txBody>
      </p:sp>
    </p:spTree>
    <p:extLst>
      <p:ext uri="{BB962C8B-B14F-4D97-AF65-F5344CB8AC3E}">
        <p14:creationId xmlns:p14="http://schemas.microsoft.com/office/powerpoint/2010/main" val="412059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CF7B2B-9F16-D305-5A96-982D38A919A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A5108BA-DB09-56C7-7BC5-70678C40D1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B1C79C9-278B-C1CF-B322-E89FDA9372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B4B4FF5-2523-359A-B586-E1B3A885B965}"/>
              </a:ext>
            </a:extLst>
          </p:cNvPr>
          <p:cNvSpPr>
            <a:spLocks noGrp="1"/>
          </p:cNvSpPr>
          <p:nvPr>
            <p:ph type="dt" sz="half" idx="10"/>
          </p:nvPr>
        </p:nvSpPr>
        <p:spPr/>
        <p:txBody>
          <a:bodyPr/>
          <a:lstStyle/>
          <a:p>
            <a:fld id="{A5C51FA7-B0D9-4CEE-A5A3-DF643F50E641}" type="datetimeFigureOut">
              <a:rPr lang="it-IT" smtClean="0"/>
              <a:t>15/05/2023</a:t>
            </a:fld>
            <a:endParaRPr lang="it-IT"/>
          </a:p>
        </p:txBody>
      </p:sp>
      <p:sp>
        <p:nvSpPr>
          <p:cNvPr id="6" name="Segnaposto piè di pagina 5">
            <a:extLst>
              <a:ext uri="{FF2B5EF4-FFF2-40B4-BE49-F238E27FC236}">
                <a16:creationId xmlns:a16="http://schemas.microsoft.com/office/drawing/2014/main" id="{45D3A572-A15F-3290-F054-E415D22A9D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07A62AA-4B08-7ABE-420C-724D9147B39A}"/>
              </a:ext>
            </a:extLst>
          </p:cNvPr>
          <p:cNvSpPr>
            <a:spLocks noGrp="1"/>
          </p:cNvSpPr>
          <p:nvPr>
            <p:ph type="sldNum" sz="quarter" idx="12"/>
          </p:nvPr>
        </p:nvSpPr>
        <p:spPr/>
        <p:txBody>
          <a:bodyPr/>
          <a:lstStyle/>
          <a:p>
            <a:fld id="{3A2FFBA7-E103-4354-B375-B9295E34ADC2}" type="slidenum">
              <a:rPr lang="it-IT" smtClean="0"/>
              <a:t>‹N›</a:t>
            </a:fld>
            <a:endParaRPr lang="it-IT"/>
          </a:p>
        </p:txBody>
      </p:sp>
    </p:spTree>
    <p:extLst>
      <p:ext uri="{BB962C8B-B14F-4D97-AF65-F5344CB8AC3E}">
        <p14:creationId xmlns:p14="http://schemas.microsoft.com/office/powerpoint/2010/main" val="127585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E6C9047-4E7D-07FC-A5D3-E2912B433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955002D-D028-6DF0-8BB8-51A51A0FC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226808-F704-4A5D-D3C3-3765794917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51FA7-B0D9-4CEE-A5A3-DF643F50E641}" type="datetimeFigureOut">
              <a:rPr lang="it-IT" smtClean="0"/>
              <a:t>15/05/2023</a:t>
            </a:fld>
            <a:endParaRPr lang="it-IT"/>
          </a:p>
        </p:txBody>
      </p:sp>
      <p:sp>
        <p:nvSpPr>
          <p:cNvPr id="5" name="Segnaposto piè di pagina 4">
            <a:extLst>
              <a:ext uri="{FF2B5EF4-FFF2-40B4-BE49-F238E27FC236}">
                <a16:creationId xmlns:a16="http://schemas.microsoft.com/office/drawing/2014/main" id="{CD60968D-C732-16C0-DE64-F0D9A1BA1C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2356FB2-0E6E-9B7A-9D7C-9D9B25B0B8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FBA7-E103-4354-B375-B9295E34ADC2}" type="slidenum">
              <a:rPr lang="it-IT" smtClean="0"/>
              <a:t>‹N›</a:t>
            </a:fld>
            <a:endParaRPr lang="it-IT"/>
          </a:p>
        </p:txBody>
      </p:sp>
    </p:spTree>
    <p:extLst>
      <p:ext uri="{BB962C8B-B14F-4D97-AF65-F5344CB8AC3E}">
        <p14:creationId xmlns:p14="http://schemas.microsoft.com/office/powerpoint/2010/main" val="3304157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www.sumai-benevento.it/_files/ugd/29394e_e9bc31d7c71c49528047d1e588376089.pdf" TargetMode="External"/><Relationship Id="rId7" Type="http://schemas.openxmlformats.org/officeDocument/2006/relationships/image" Target="../media/image19.jpg"/><Relationship Id="rId2" Type="http://schemas.openxmlformats.org/officeDocument/2006/relationships/hyperlink" Target="https://www.sumai-benevento.it/_files/ugd/29394e_cb1b60783944428fbc01b7d3e99c201c.pdf" TargetMode="External"/><Relationship Id="rId1" Type="http://schemas.openxmlformats.org/officeDocument/2006/relationships/slideLayout" Target="../slideLayouts/slideLayout2.xml"/><Relationship Id="rId6" Type="http://schemas.openxmlformats.org/officeDocument/2006/relationships/hyperlink" Target="https://www.sumai-benevento.it/_files/ugd/29394e_ada6216f924d40fba0901262a0f389f6.pdf" TargetMode="External"/><Relationship Id="rId5" Type="http://schemas.openxmlformats.org/officeDocument/2006/relationships/hyperlink" Target="https://www.sumai-benevento.it/_files/ugd/29394e_f74ea0dbfa934d449583d39906fbc913.pdf" TargetMode="External"/><Relationship Id="rId4" Type="http://schemas.openxmlformats.org/officeDocument/2006/relationships/hyperlink" Target="https://www.sumai-benevento.it/_files/ugd/29394e_8275acd6585742378ee1df3f7e5c9d31.pdf" TargetMode="External"/><Relationship Id="rId9"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umai Assopro contro ASL Avellino: «Specialisti ambulatoriali pronti a  dichiarare lo stato di agitazione. Chiesto incontro urgente col Governatore  De Luca» - Orticalab.it">
            <a:extLst>
              <a:ext uri="{FF2B5EF4-FFF2-40B4-BE49-F238E27FC236}">
                <a16:creationId xmlns:a16="http://schemas.microsoft.com/office/drawing/2014/main" id="{F59E1348-7C21-EFE8-6581-C879A7C88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2222274"/>
            <a:ext cx="6934200" cy="429577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3B91A545-0605-F5F7-A0AF-8939DDFECCC0}"/>
              </a:ext>
            </a:extLst>
          </p:cNvPr>
          <p:cNvSpPr>
            <a:spLocks noGrp="1"/>
          </p:cNvSpPr>
          <p:nvPr>
            <p:ph type="ctrTitle"/>
          </p:nvPr>
        </p:nvSpPr>
        <p:spPr>
          <a:xfrm>
            <a:off x="625641" y="731836"/>
            <a:ext cx="11171321" cy="1655763"/>
          </a:xfrm>
        </p:spPr>
        <p:txBody>
          <a:bodyPr>
            <a:noAutofit/>
          </a:bodyPr>
          <a:lstStyle/>
          <a:p>
            <a:r>
              <a:rPr lang="it-IT" b="1" dirty="0">
                <a:solidFill>
                  <a:srgbClr val="FF0000"/>
                </a:solidFill>
                <a:effectLst>
                  <a:outerShdw blurRad="38100" dist="38100" dir="2700000" algn="tl">
                    <a:srgbClr val="000000">
                      <a:alpha val="43137"/>
                    </a:srgbClr>
                  </a:outerShdw>
                </a:effectLst>
              </a:rPr>
              <a:t>Il SUMAI e la Specialistica Ambulatoriale tra storia e futuro </a:t>
            </a:r>
          </a:p>
        </p:txBody>
      </p:sp>
    </p:spTree>
    <p:extLst>
      <p:ext uri="{BB962C8B-B14F-4D97-AF65-F5344CB8AC3E}">
        <p14:creationId xmlns:p14="http://schemas.microsoft.com/office/powerpoint/2010/main" val="328952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16F6788-AF63-DDE5-B827-3A2F7D406B9A}"/>
              </a:ext>
            </a:extLst>
          </p:cNvPr>
          <p:cNvSpPr txBox="1"/>
          <p:nvPr/>
        </p:nvSpPr>
        <p:spPr>
          <a:xfrm>
            <a:off x="782053" y="1108866"/>
            <a:ext cx="10744200" cy="1477328"/>
          </a:xfrm>
          <a:prstGeom prst="rect">
            <a:avLst/>
          </a:prstGeom>
          <a:noFill/>
        </p:spPr>
        <p:txBody>
          <a:bodyPr wrap="square">
            <a:spAutoFit/>
          </a:bodyPr>
          <a:lstStyle/>
          <a:p>
            <a:pPr algn="just"/>
            <a:r>
              <a:rPr lang="it-IT" dirty="0">
                <a:latin typeface="Arial" panose="020B0604020202020204" pitchFamily="34" charset="0"/>
                <a:cs typeface="Arial" panose="020B0604020202020204" pitchFamily="34" charset="0"/>
              </a:rPr>
              <a:t>Successivamente, con il </a:t>
            </a:r>
            <a:r>
              <a:rPr lang="it-IT" u="sng" dirty="0">
                <a:solidFill>
                  <a:srgbClr val="FF0000"/>
                </a:solidFill>
                <a:latin typeface="Arial" panose="020B0604020202020204" pitchFamily="34" charset="0"/>
                <a:cs typeface="Arial" panose="020B0604020202020204" pitchFamily="34" charset="0"/>
              </a:rPr>
              <a:t>Decreto legislativo 229/99 </a:t>
            </a:r>
            <a:r>
              <a:rPr lang="it-IT" dirty="0">
                <a:latin typeface="Arial" panose="020B0604020202020204" pitchFamily="34" charset="0"/>
                <a:cs typeface="Arial" panose="020B0604020202020204" pitchFamily="34" charset="0"/>
              </a:rPr>
              <a:t>(riforma sanitaria ter o riforma Bindi), fu finalmente ridata dignità alla Specialistica Ambulatoriale non solo restituendole il ruolo che meritava nel Servizio Sanitario Nazionale, ma dandole anche una funzione nel coordinamento dell’attività territoriale attraverso la presenza di diritto di un rappresentante negli Uffici di Coordinamento dell’Attività Distrettuale accanto ai medici ed ai pediatri di famiglia.</a:t>
            </a:r>
          </a:p>
        </p:txBody>
      </p:sp>
      <p:pic>
        <p:nvPicPr>
          <p:cNvPr id="6" name="Picture 2" descr="Pd, Rosy Bindi lascia la commissione affari costituzionali - ilGiornale.it">
            <a:extLst>
              <a:ext uri="{FF2B5EF4-FFF2-40B4-BE49-F238E27FC236}">
                <a16:creationId xmlns:a16="http://schemas.microsoft.com/office/drawing/2014/main" id="{C368362B-9203-D99D-2B72-D3C4809E56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207" y="2943103"/>
            <a:ext cx="4209046" cy="2806031"/>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46F89DD5-B3D3-2BE9-4409-CB233734C513}"/>
              </a:ext>
            </a:extLst>
          </p:cNvPr>
          <p:cNvSpPr txBox="1"/>
          <p:nvPr/>
        </p:nvSpPr>
        <p:spPr>
          <a:xfrm>
            <a:off x="2447423" y="506265"/>
            <a:ext cx="7297153" cy="369332"/>
          </a:xfrm>
          <a:prstGeom prst="rect">
            <a:avLst/>
          </a:prstGeom>
          <a:noFill/>
        </p:spPr>
        <p:txBody>
          <a:bodyPr wrap="square">
            <a:spAutoFit/>
          </a:bodyPr>
          <a:lstStyle/>
          <a:p>
            <a:pPr algn="ctr"/>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Decreto legislativo 229/99 ed il Protocollo Aggiuntivo</a:t>
            </a:r>
          </a:p>
        </p:txBody>
      </p:sp>
      <p:sp>
        <p:nvSpPr>
          <p:cNvPr id="9" name="CasellaDiTesto 8">
            <a:extLst>
              <a:ext uri="{FF2B5EF4-FFF2-40B4-BE49-F238E27FC236}">
                <a16:creationId xmlns:a16="http://schemas.microsoft.com/office/drawing/2014/main" id="{3E0A3FE5-1A18-62BF-796E-E35D1A61E39D}"/>
              </a:ext>
            </a:extLst>
          </p:cNvPr>
          <p:cNvSpPr txBox="1"/>
          <p:nvPr/>
        </p:nvSpPr>
        <p:spPr>
          <a:xfrm>
            <a:off x="8622630" y="5846341"/>
            <a:ext cx="1858879" cy="276999"/>
          </a:xfrm>
          <a:prstGeom prst="rect">
            <a:avLst/>
          </a:prstGeom>
          <a:noFill/>
        </p:spPr>
        <p:txBody>
          <a:bodyPr wrap="square" rtlCol="0">
            <a:spAutoFit/>
          </a:bodyPr>
          <a:lstStyle/>
          <a:p>
            <a:pPr algn="ctr"/>
            <a:r>
              <a:rPr lang="it-IT" sz="1200" dirty="0"/>
              <a:t>Rosy Bindi</a:t>
            </a:r>
          </a:p>
        </p:txBody>
      </p:sp>
      <p:sp>
        <p:nvSpPr>
          <p:cNvPr id="11" name="CasellaDiTesto 10">
            <a:extLst>
              <a:ext uri="{FF2B5EF4-FFF2-40B4-BE49-F238E27FC236}">
                <a16:creationId xmlns:a16="http://schemas.microsoft.com/office/drawing/2014/main" id="{908EAAA1-4FE1-F9CC-1022-CADF9AC3D08C}"/>
              </a:ext>
            </a:extLst>
          </p:cNvPr>
          <p:cNvSpPr txBox="1"/>
          <p:nvPr/>
        </p:nvSpPr>
        <p:spPr>
          <a:xfrm>
            <a:off x="782053" y="2954264"/>
            <a:ext cx="5715000" cy="2862322"/>
          </a:xfrm>
          <a:prstGeom prst="rect">
            <a:avLst/>
          </a:prstGeom>
          <a:noFill/>
        </p:spPr>
        <p:txBody>
          <a:bodyPr wrap="square">
            <a:spAutoFit/>
          </a:bodyPr>
          <a:lstStyle/>
          <a:p>
            <a:pPr algn="just"/>
            <a:r>
              <a:rPr lang="it-IT" dirty="0">
                <a:latin typeface="Arial" panose="020B0604020202020204" pitchFamily="34" charset="0"/>
                <a:cs typeface="Arial" panose="020B0604020202020204" pitchFamily="34" charset="0"/>
              </a:rPr>
              <a:t>Il </a:t>
            </a:r>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DPR 271/2000 </a:t>
            </a:r>
            <a:r>
              <a:rPr lang="it-IT" dirty="0">
                <a:latin typeface="Arial" panose="020B0604020202020204" pitchFamily="34" charset="0"/>
                <a:cs typeface="Arial" panose="020B0604020202020204" pitchFamily="34" charset="0"/>
              </a:rPr>
              <a:t>è stato sicuramente per la Specialistica uno dei più importanti accordi perché, oltre all’</a:t>
            </a:r>
            <a:r>
              <a:rPr lang="it-IT" dirty="0">
                <a:solidFill>
                  <a:srgbClr val="FF0000"/>
                </a:solidFill>
                <a:latin typeface="Arial" panose="020B0604020202020204" pitchFamily="34" charset="0"/>
                <a:cs typeface="Arial" panose="020B0604020202020204" pitchFamily="34" charset="0"/>
              </a:rPr>
              <a:t>apertura parziale dell’Area attraverso i contratti a tempo determinato</a:t>
            </a:r>
            <a:r>
              <a:rPr lang="it-IT" dirty="0">
                <a:latin typeface="Arial" panose="020B0604020202020204" pitchFamily="34" charset="0"/>
                <a:cs typeface="Arial" panose="020B0604020202020204" pitchFamily="34" charset="0"/>
              </a:rPr>
              <a:t>, ha consentito allo specialista di sentirsi parte integrante delle Aziende in cui esercita la professione partecipando ai </a:t>
            </a:r>
            <a:r>
              <a:rPr lang="it-IT" dirty="0">
                <a:solidFill>
                  <a:srgbClr val="FF0000"/>
                </a:solidFill>
                <a:latin typeface="Arial" panose="020B0604020202020204" pitchFamily="34" charset="0"/>
                <a:cs typeface="Arial" panose="020B0604020202020204" pitchFamily="34" charset="0"/>
              </a:rPr>
              <a:t>progetti obiettivo </a:t>
            </a:r>
            <a:r>
              <a:rPr lang="it-IT" dirty="0">
                <a:latin typeface="Arial" panose="020B0604020202020204" pitchFamily="34" charset="0"/>
                <a:cs typeface="Arial" panose="020B0604020202020204" pitchFamily="34" charset="0"/>
              </a:rPr>
              <a:t>delle aziende stesse e condividendone anche i risultati economici mediante </a:t>
            </a:r>
            <a:r>
              <a:rPr lang="it-IT" dirty="0">
                <a:solidFill>
                  <a:srgbClr val="FF0000"/>
                </a:solidFill>
                <a:latin typeface="Arial" panose="020B0604020202020204" pitchFamily="34" charset="0"/>
                <a:cs typeface="Arial" panose="020B0604020202020204" pitchFamily="34" charset="0"/>
              </a:rPr>
              <a:t>percepimento delle incentivazioni</a:t>
            </a:r>
            <a:r>
              <a:rPr lang="it-IT" dirty="0">
                <a:latin typeface="Arial" panose="020B0604020202020204" pitchFamily="34" charset="0"/>
                <a:cs typeface="Arial" panose="020B0604020202020204" pitchFamily="34" charset="0"/>
              </a:rPr>
              <a:t>. Il DPR 271/2000 è stato anche quello che per primo ha introdotto il </a:t>
            </a:r>
            <a:r>
              <a:rPr lang="it-IT" dirty="0">
                <a:solidFill>
                  <a:srgbClr val="FF0000"/>
                </a:solidFill>
                <a:latin typeface="Arial" panose="020B0604020202020204" pitchFamily="34" charset="0"/>
                <a:cs typeface="Arial" panose="020B0604020202020204" pitchFamily="34" charset="0"/>
              </a:rPr>
              <a:t>concetto di trattativa regionale.</a:t>
            </a:r>
          </a:p>
        </p:txBody>
      </p:sp>
    </p:spTree>
    <p:extLst>
      <p:ext uri="{BB962C8B-B14F-4D97-AF65-F5344CB8AC3E}">
        <p14:creationId xmlns:p14="http://schemas.microsoft.com/office/powerpoint/2010/main" val="163725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83763C2-2964-BF26-CDF2-20236D258D84}"/>
              </a:ext>
            </a:extLst>
          </p:cNvPr>
          <p:cNvSpPr txBox="1"/>
          <p:nvPr/>
        </p:nvSpPr>
        <p:spPr>
          <a:xfrm>
            <a:off x="3102643" y="348916"/>
            <a:ext cx="6097002" cy="369332"/>
          </a:xfrm>
          <a:prstGeom prst="rect">
            <a:avLst/>
          </a:prstGeom>
          <a:noFill/>
        </p:spPr>
        <p:txBody>
          <a:bodyPr wrap="square">
            <a:spAutoFit/>
          </a:bodyPr>
          <a:lstStyle/>
          <a:p>
            <a:pPr algn="ctr"/>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trasformazione dei rapporti a tempo determinato</a:t>
            </a:r>
          </a:p>
        </p:txBody>
      </p:sp>
      <p:sp>
        <p:nvSpPr>
          <p:cNvPr id="5" name="CasellaDiTesto 4">
            <a:extLst>
              <a:ext uri="{FF2B5EF4-FFF2-40B4-BE49-F238E27FC236}">
                <a16:creationId xmlns:a16="http://schemas.microsoft.com/office/drawing/2014/main" id="{DD4CE35F-11E9-56DD-BB38-159FA19E3E97}"/>
              </a:ext>
            </a:extLst>
          </p:cNvPr>
          <p:cNvSpPr txBox="1"/>
          <p:nvPr/>
        </p:nvSpPr>
        <p:spPr>
          <a:xfrm>
            <a:off x="825667" y="937476"/>
            <a:ext cx="3583906" cy="5078313"/>
          </a:xfrm>
          <a:prstGeom prst="rect">
            <a:avLst/>
          </a:prstGeom>
          <a:noFill/>
        </p:spPr>
        <p:txBody>
          <a:bodyPr wrap="square">
            <a:spAutoFit/>
          </a:bodyPr>
          <a:lstStyle/>
          <a:p>
            <a:pPr algn="just"/>
            <a:r>
              <a:rPr lang="it-IT" dirty="0">
                <a:latin typeface="Arial" panose="020B0604020202020204" pitchFamily="34" charset="0"/>
                <a:cs typeface="Arial" panose="020B0604020202020204" pitchFamily="34" charset="0"/>
              </a:rPr>
              <a:t>Il tempo determinato andava superato con il consolidamento dei rapporti di lavoro istituiti, anche allo scopo di definire il futuro lavorativo e professionale dei Colleghi entrati in quegli anni. La disponibilità, chiaramente espressa, da parte di esponenti politici del governo dell’epoca ai suggerimenti che venivano dalla dirigenza sindacale, permise di </a:t>
            </a:r>
            <a:r>
              <a:rPr lang="it-IT" b="1" dirty="0">
                <a:solidFill>
                  <a:srgbClr val="FF0000"/>
                </a:solidFill>
                <a:latin typeface="Arial" panose="020B0604020202020204" pitchFamily="34" charset="0"/>
                <a:cs typeface="Arial" panose="020B0604020202020204" pitchFamily="34" charset="0"/>
              </a:rPr>
              <a:t>introdurre nella Legge finanziaria 2005 una norma che consentisse finalmente alle Aziende di trasformare i rapporti da tempo determinato in rapporti a tempo indeterminato.</a:t>
            </a:r>
          </a:p>
        </p:txBody>
      </p:sp>
      <p:sp>
        <p:nvSpPr>
          <p:cNvPr id="7" name="CasellaDiTesto 6">
            <a:extLst>
              <a:ext uri="{FF2B5EF4-FFF2-40B4-BE49-F238E27FC236}">
                <a16:creationId xmlns:a16="http://schemas.microsoft.com/office/drawing/2014/main" id="{5FD510DB-1A56-8AEE-602A-D6398526EB28}"/>
              </a:ext>
            </a:extLst>
          </p:cNvPr>
          <p:cNvSpPr txBox="1"/>
          <p:nvPr/>
        </p:nvSpPr>
        <p:spPr>
          <a:xfrm>
            <a:off x="1264820" y="6074518"/>
            <a:ext cx="4600576" cy="369332"/>
          </a:xfrm>
          <a:prstGeom prst="rect">
            <a:avLst/>
          </a:prstGeom>
          <a:noFill/>
        </p:spPr>
        <p:txBody>
          <a:bodyPr wrap="square">
            <a:spAutoFit/>
          </a:bodyPr>
          <a:lstStyle/>
          <a:p>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Nacque così l’ACN del 23 marzo 2005.</a:t>
            </a:r>
          </a:p>
        </p:txBody>
      </p:sp>
      <p:pic>
        <p:nvPicPr>
          <p:cNvPr id="9" name="Immagine 8" descr="Immagine che contiene testo&#10;&#10;Descrizione generata automaticamente">
            <a:extLst>
              <a:ext uri="{FF2B5EF4-FFF2-40B4-BE49-F238E27FC236}">
                <a16:creationId xmlns:a16="http://schemas.microsoft.com/office/drawing/2014/main" id="{3E1089CD-1923-E1E3-C0A8-B3C9597B6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089" y="1203157"/>
            <a:ext cx="3627432" cy="4812632"/>
          </a:xfrm>
          <a:prstGeom prst="rect">
            <a:avLst/>
          </a:prstGeom>
        </p:spPr>
      </p:pic>
      <p:pic>
        <p:nvPicPr>
          <p:cNvPr id="2" name="Picture 4" descr="Addio a Roberto Lala - Fondazione Enpam | Ente Nazionale di Previdenza ed  Assistenza dei Medici e degli Odontoiatri">
            <a:extLst>
              <a:ext uri="{FF2B5EF4-FFF2-40B4-BE49-F238E27FC236}">
                <a16:creationId xmlns:a16="http://schemas.microsoft.com/office/drawing/2014/main" id="{8E29A78C-AD99-20AF-0908-384203287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295" y="1554962"/>
            <a:ext cx="2574758" cy="3867508"/>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5FB4FB71-5770-64BA-BE2B-87771910B206}"/>
              </a:ext>
            </a:extLst>
          </p:cNvPr>
          <p:cNvSpPr txBox="1"/>
          <p:nvPr/>
        </p:nvSpPr>
        <p:spPr>
          <a:xfrm>
            <a:off x="5242310" y="5590986"/>
            <a:ext cx="2220727" cy="261610"/>
          </a:xfrm>
          <a:prstGeom prst="rect">
            <a:avLst/>
          </a:prstGeom>
          <a:noFill/>
        </p:spPr>
        <p:txBody>
          <a:bodyPr wrap="square">
            <a:spAutoFit/>
          </a:bodyPr>
          <a:lstStyle/>
          <a:p>
            <a:pPr algn="ctr"/>
            <a:r>
              <a:rPr lang="it-IT" sz="1100" dirty="0">
                <a:solidFill>
                  <a:srgbClr val="110A0A"/>
                </a:solidFill>
                <a:latin typeface="Montserrat" panose="00000500000000000000" pitchFamily="2" charset="0"/>
              </a:rPr>
              <a:t>Roberto Lala</a:t>
            </a:r>
          </a:p>
        </p:txBody>
      </p:sp>
    </p:spTree>
    <p:extLst>
      <p:ext uri="{BB962C8B-B14F-4D97-AF65-F5344CB8AC3E}">
        <p14:creationId xmlns:p14="http://schemas.microsoft.com/office/powerpoint/2010/main" val="32119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BAB239C-7EC0-7916-92DE-18FE149AEFDF}"/>
              </a:ext>
            </a:extLst>
          </p:cNvPr>
          <p:cNvSpPr txBox="1"/>
          <p:nvPr/>
        </p:nvSpPr>
        <p:spPr>
          <a:xfrm>
            <a:off x="2747711" y="398866"/>
            <a:ext cx="6097002" cy="369332"/>
          </a:xfrm>
          <a:prstGeom prst="rect">
            <a:avLst/>
          </a:prstGeom>
          <a:noFill/>
        </p:spPr>
        <p:txBody>
          <a:bodyPr wrap="square">
            <a:spAutoFit/>
          </a:bodyPr>
          <a:lstStyle/>
          <a:p>
            <a:pPr algn="ctr"/>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modelli organizzativi</a:t>
            </a:r>
          </a:p>
        </p:txBody>
      </p:sp>
      <p:sp>
        <p:nvSpPr>
          <p:cNvPr id="5" name="CasellaDiTesto 4">
            <a:extLst>
              <a:ext uri="{FF2B5EF4-FFF2-40B4-BE49-F238E27FC236}">
                <a16:creationId xmlns:a16="http://schemas.microsoft.com/office/drawing/2014/main" id="{43126132-706D-94F3-EDF1-B261F95620D1}"/>
              </a:ext>
            </a:extLst>
          </p:cNvPr>
          <p:cNvSpPr txBox="1"/>
          <p:nvPr/>
        </p:nvSpPr>
        <p:spPr>
          <a:xfrm>
            <a:off x="457200" y="768198"/>
            <a:ext cx="11099132" cy="3139321"/>
          </a:xfrm>
          <a:prstGeom prst="rect">
            <a:avLst/>
          </a:prstGeom>
          <a:noFill/>
        </p:spPr>
        <p:txBody>
          <a:bodyPr wrap="square">
            <a:spAutoFit/>
          </a:bodyPr>
          <a:lstStyle/>
          <a:p>
            <a:pPr algn="just"/>
            <a:r>
              <a:rPr lang="it-IT" dirty="0">
                <a:latin typeface="Arial" panose="020B0604020202020204" pitchFamily="34" charset="0"/>
                <a:cs typeface="Arial" panose="020B0604020202020204" pitchFamily="34" charset="0"/>
              </a:rPr>
              <a:t>Con l’Accordo Collettivo Nazionale del 2005, accanto al tradizionale livello di contrattazione nazionale, si è affiancata definitivamente una </a:t>
            </a:r>
            <a:r>
              <a:rPr lang="it-IT" b="1" dirty="0">
                <a:solidFill>
                  <a:srgbClr val="FF0000"/>
                </a:solidFill>
                <a:latin typeface="Arial" panose="020B0604020202020204" pitchFamily="34" charset="0"/>
                <a:cs typeface="Arial" panose="020B0604020202020204" pitchFamily="34" charset="0"/>
              </a:rPr>
              <a:t>negoziazione regionale </a:t>
            </a:r>
            <a:r>
              <a:rPr lang="it-IT" dirty="0">
                <a:latin typeface="Arial" panose="020B0604020202020204" pitchFamily="34" charset="0"/>
                <a:cs typeface="Arial" panose="020B0604020202020204" pitchFamily="34" charset="0"/>
              </a:rPr>
              <a:t>che, partendo dalle reali esigenze regionali e locali, è finalizzata a definire gli obbiettivi di salute ed i modelli organizzativi e, quindi, gli strumenti per poterli poi attuare effettivamente a livello aziendale. </a:t>
            </a:r>
          </a:p>
          <a:p>
            <a:pPr algn="just"/>
            <a:r>
              <a:rPr lang="it-IT" dirty="0">
                <a:latin typeface="Arial" panose="020B0604020202020204" pitchFamily="34" charset="0"/>
                <a:cs typeface="Arial" panose="020B0604020202020204" pitchFamily="34" charset="0"/>
              </a:rPr>
              <a:t>Con l’articolo 14 della seconda parte dell’Accordo veniva </a:t>
            </a:r>
            <a:r>
              <a:rPr lang="it-IT" b="1" dirty="0">
                <a:solidFill>
                  <a:srgbClr val="FF0000"/>
                </a:solidFill>
                <a:latin typeface="Arial" panose="020B0604020202020204" pitchFamily="34" charset="0"/>
                <a:cs typeface="Arial" panose="020B0604020202020204" pitchFamily="34" charset="0"/>
              </a:rPr>
              <a:t>demandata alla trattativa regionale </a:t>
            </a:r>
            <a:r>
              <a:rPr lang="it-IT" dirty="0">
                <a:latin typeface="Arial" panose="020B0604020202020204" pitchFamily="34" charset="0"/>
                <a:cs typeface="Arial" panose="020B0604020202020204" pitchFamily="34" charset="0"/>
              </a:rPr>
              <a:t>la riorganizzazione e la definizione di importanti istituti quali:</a:t>
            </a:r>
          </a:p>
          <a:p>
            <a:pPr algn="just"/>
            <a:endParaRPr lang="it-IT"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b="1" dirty="0">
                <a:solidFill>
                  <a:srgbClr val="FF0000"/>
                </a:solidFill>
                <a:latin typeface="Arial" panose="020B0604020202020204" pitchFamily="34" charset="0"/>
                <a:cs typeface="Arial" panose="020B0604020202020204" pitchFamily="34" charset="0"/>
              </a:rPr>
              <a:t>la flessibilità</a:t>
            </a:r>
          </a:p>
          <a:p>
            <a:pPr marL="285750" indent="-285750" algn="just">
              <a:buFont typeface="Arial" panose="020B0604020202020204" pitchFamily="34" charset="0"/>
              <a:buChar char="•"/>
            </a:pPr>
            <a:r>
              <a:rPr lang="it-IT" b="1" dirty="0">
                <a:solidFill>
                  <a:srgbClr val="FF0000"/>
                </a:solidFill>
                <a:latin typeface="Arial" panose="020B0604020202020204" pitchFamily="34" charset="0"/>
                <a:cs typeface="Arial" panose="020B0604020202020204" pitchFamily="34" charset="0"/>
              </a:rPr>
              <a:t>l’organizzazione del lavoro</a:t>
            </a:r>
          </a:p>
          <a:p>
            <a:pPr marL="285750" indent="-285750" algn="just">
              <a:buFont typeface="Arial" panose="020B0604020202020204" pitchFamily="34" charset="0"/>
              <a:buChar char="•"/>
            </a:pPr>
            <a:r>
              <a:rPr lang="it-IT" b="1" dirty="0">
                <a:solidFill>
                  <a:srgbClr val="FF0000"/>
                </a:solidFill>
                <a:latin typeface="Arial" panose="020B0604020202020204" pitchFamily="34" charset="0"/>
                <a:cs typeface="Arial" panose="020B0604020202020204" pitchFamily="34" charset="0"/>
              </a:rPr>
              <a:t>i doveri ed i compiti dei professionisti</a:t>
            </a:r>
          </a:p>
          <a:p>
            <a:pPr marL="285750" indent="-285750" algn="just">
              <a:buFont typeface="Arial" panose="020B0604020202020204" pitchFamily="34" charset="0"/>
              <a:buChar char="•"/>
            </a:pPr>
            <a:r>
              <a:rPr lang="it-IT" b="1" dirty="0">
                <a:solidFill>
                  <a:srgbClr val="FF0000"/>
                </a:solidFill>
                <a:latin typeface="Arial" panose="020B0604020202020204" pitchFamily="34" charset="0"/>
                <a:cs typeface="Arial" panose="020B0604020202020204" pitchFamily="34" charset="0"/>
              </a:rPr>
              <a:t>i programmi e progetti finalizzati</a:t>
            </a:r>
          </a:p>
        </p:txBody>
      </p:sp>
      <p:sp>
        <p:nvSpPr>
          <p:cNvPr id="7" name="CasellaDiTesto 6">
            <a:extLst>
              <a:ext uri="{FF2B5EF4-FFF2-40B4-BE49-F238E27FC236}">
                <a16:creationId xmlns:a16="http://schemas.microsoft.com/office/drawing/2014/main" id="{7B4DD674-A2C9-E54C-9B8F-E51BC97E8CB2}"/>
              </a:ext>
            </a:extLst>
          </p:cNvPr>
          <p:cNvSpPr txBox="1"/>
          <p:nvPr/>
        </p:nvSpPr>
        <p:spPr>
          <a:xfrm>
            <a:off x="457200" y="4091690"/>
            <a:ext cx="11099131" cy="2585323"/>
          </a:xfrm>
          <a:prstGeom prst="rect">
            <a:avLst/>
          </a:prstGeom>
          <a:noFill/>
        </p:spPr>
        <p:txBody>
          <a:bodyPr wrap="square">
            <a:spAutoFit/>
          </a:bodyPr>
          <a:lstStyle/>
          <a:p>
            <a:pPr algn="just"/>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Gli Accordi del 2009 prima e del 2010 poi </a:t>
            </a:r>
            <a:r>
              <a:rPr lang="it-IT" dirty="0">
                <a:latin typeface="Arial" panose="020B0604020202020204" pitchFamily="34" charset="0"/>
                <a:cs typeface="Arial" panose="020B0604020202020204" pitchFamily="34" charset="0"/>
              </a:rPr>
              <a:t>hanno superato l’idea di una Specialistica esclusivamente a prestazione, introducendo una </a:t>
            </a:r>
            <a:r>
              <a:rPr lang="it-IT" b="1" dirty="0">
                <a:solidFill>
                  <a:srgbClr val="FF0000"/>
                </a:solidFill>
                <a:latin typeface="Arial" panose="020B0604020202020204" pitchFamily="34" charset="0"/>
                <a:cs typeface="Arial" panose="020B0604020202020204" pitchFamily="34" charset="0"/>
              </a:rPr>
              <a:t>nuova organizzazione di lavoro di tipo orizzontale</a:t>
            </a:r>
            <a:r>
              <a:rPr lang="it-IT" dirty="0">
                <a:latin typeface="Arial" panose="020B0604020202020204" pitchFamily="34" charset="0"/>
                <a:cs typeface="Arial" panose="020B0604020202020204" pitchFamily="34" charset="0"/>
              </a:rPr>
              <a:t>, comune anche a Psicologi, Biologi, Chimici Ambulatoriali, ai Medici di Medicina Generale, ai Pediatri di libera scelta ed alla Continuità Assistenziale: </a:t>
            </a:r>
            <a:r>
              <a:rPr lang="it-IT" b="1" dirty="0">
                <a:solidFill>
                  <a:srgbClr val="FF0000"/>
                </a:solidFill>
                <a:latin typeface="Arial" panose="020B0604020202020204" pitchFamily="34" charset="0"/>
                <a:cs typeface="Arial" panose="020B0604020202020204" pitchFamily="34" charset="0"/>
              </a:rPr>
              <a:t>le Aggregazioni Funzionali Territoriali (AFT) </a:t>
            </a:r>
            <a:r>
              <a:rPr lang="it-IT" dirty="0">
                <a:latin typeface="Arial" panose="020B0604020202020204" pitchFamily="34" charset="0"/>
                <a:cs typeface="Arial" panose="020B0604020202020204" pitchFamily="34" charset="0"/>
              </a:rPr>
              <a:t>necessarie per l’integrazione dell’attività dei singoli medici specialisti e delle altre professionalità per il conseguimento degli obbiettivi di assistenza, e le </a:t>
            </a:r>
            <a:r>
              <a:rPr lang="it-IT" b="1" dirty="0">
                <a:solidFill>
                  <a:srgbClr val="FF0000"/>
                </a:solidFill>
                <a:latin typeface="Arial" panose="020B0604020202020204" pitchFamily="34" charset="0"/>
                <a:cs typeface="Arial" panose="020B0604020202020204" pitchFamily="34" charset="0"/>
              </a:rPr>
              <a:t>Unità Complesse delle Cure Primarie (UCCP)</a:t>
            </a:r>
            <a:r>
              <a:rPr lang="it-IT" dirty="0">
                <a:latin typeface="Arial" panose="020B0604020202020204" pitchFamily="34" charset="0"/>
                <a:cs typeface="Arial" panose="020B0604020202020204" pitchFamily="34" charset="0"/>
              </a:rPr>
              <a:t>, modelli adattabili a specifici bisogni assistenziali della popolazione che realizzano la continuità dell’assistenza, 24 ore su 24 (h24) e 7 giorni su 7, per garantire una effettiva presa in carico del cittadino, in particolare di pazienti cronici, attività comune a tutti i medici convenzionati e territoriali.</a:t>
            </a:r>
          </a:p>
        </p:txBody>
      </p:sp>
      <p:pic>
        <p:nvPicPr>
          <p:cNvPr id="4" name="Immagine 3" descr="Immagine che contiene testo, schermata, Carattere, design&#10;&#10;Descrizione generata automaticamente">
            <a:extLst>
              <a:ext uri="{FF2B5EF4-FFF2-40B4-BE49-F238E27FC236}">
                <a16:creationId xmlns:a16="http://schemas.microsoft.com/office/drawing/2014/main" id="{5370899C-1171-D261-B9DB-CEBD7527C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9954" y="2546991"/>
            <a:ext cx="1101686" cy="1544699"/>
          </a:xfrm>
          <a:prstGeom prst="rect">
            <a:avLst/>
          </a:prstGeom>
        </p:spPr>
      </p:pic>
    </p:spTree>
    <p:extLst>
      <p:ext uri="{BB962C8B-B14F-4D97-AF65-F5344CB8AC3E}">
        <p14:creationId xmlns:p14="http://schemas.microsoft.com/office/powerpoint/2010/main" val="260504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1"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494338F-A247-9929-BF3D-DE4D25EB9EFE}"/>
              </a:ext>
            </a:extLst>
          </p:cNvPr>
          <p:cNvSpPr txBox="1"/>
          <p:nvPr/>
        </p:nvSpPr>
        <p:spPr>
          <a:xfrm>
            <a:off x="2913145" y="302256"/>
            <a:ext cx="6097002" cy="369332"/>
          </a:xfrm>
          <a:prstGeom prst="rect">
            <a:avLst/>
          </a:prstGeom>
          <a:noFill/>
        </p:spPr>
        <p:txBody>
          <a:bodyPr wrap="square">
            <a:spAutoFit/>
          </a:bodyPr>
          <a:lstStyle/>
          <a:p>
            <a:pPr algn="ctr"/>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2010: sembrava ormai tutto tranquillo ma…..</a:t>
            </a:r>
          </a:p>
        </p:txBody>
      </p:sp>
      <p:sp>
        <p:nvSpPr>
          <p:cNvPr id="4" name="CasellaDiTesto 3">
            <a:extLst>
              <a:ext uri="{FF2B5EF4-FFF2-40B4-BE49-F238E27FC236}">
                <a16:creationId xmlns:a16="http://schemas.microsoft.com/office/drawing/2014/main" id="{93CAA731-C630-0922-4860-A11CC4CD9A8C}"/>
              </a:ext>
            </a:extLst>
          </p:cNvPr>
          <p:cNvSpPr txBox="1"/>
          <p:nvPr/>
        </p:nvSpPr>
        <p:spPr>
          <a:xfrm>
            <a:off x="463217" y="2046919"/>
            <a:ext cx="5590173" cy="2308324"/>
          </a:xfrm>
          <a:prstGeom prst="rect">
            <a:avLst/>
          </a:prstGeom>
          <a:noFill/>
        </p:spPr>
        <p:txBody>
          <a:bodyPr wrap="square">
            <a:spAutoFit/>
          </a:bodyPr>
          <a:lstStyle/>
          <a:p>
            <a:pPr algn="ctr" fontAlgn="base"/>
            <a:r>
              <a:rPr lang="it-IT" b="1" i="0" dirty="0">
                <a:effectLst/>
                <a:latin typeface="Arial" panose="020B0604020202020204" pitchFamily="34" charset="0"/>
                <a:cs typeface="Arial" panose="020B0604020202020204" pitchFamily="34" charset="0"/>
              </a:rPr>
              <a:t>I Decreti di blocco della Specialistica Ambulatoriale in Campania:</a:t>
            </a:r>
          </a:p>
          <a:p>
            <a:pPr fontAlgn="base"/>
            <a:endParaRPr lang="it-IT" b="1" i="0" dirty="0">
              <a:effectLst/>
              <a:latin typeface="Arial" panose="020B0604020202020204" pitchFamily="34" charset="0"/>
              <a:cs typeface="Arial" panose="020B0604020202020204" pitchFamily="34" charset="0"/>
            </a:endParaRPr>
          </a:p>
          <a:p>
            <a:pPr algn="ctr" fontAlgn="base"/>
            <a:r>
              <a:rPr lang="it-IT" b="1" i="0" u="none" strike="noStrike" dirty="0">
                <a:effectLst/>
                <a:latin typeface="Arial" panose="020B0604020202020204" pitchFamily="34" charset="0"/>
                <a:cs typeface="Arial" panose="020B0604020202020204" pitchFamily="34" charset="0"/>
                <a:hlinkClick r:id="rId2"/>
              </a:rPr>
              <a:t>n. 10/2010</a:t>
            </a:r>
            <a:endParaRPr lang="it-IT" b="1" i="0" u="none" strike="noStrike" dirty="0">
              <a:effectLst/>
              <a:latin typeface="Arial" panose="020B0604020202020204" pitchFamily="34" charset="0"/>
              <a:cs typeface="Arial" panose="020B0604020202020204" pitchFamily="34" charset="0"/>
            </a:endParaRPr>
          </a:p>
          <a:p>
            <a:pPr algn="ctr" fontAlgn="base"/>
            <a:r>
              <a:rPr lang="it-IT" b="1" i="0" u="none" strike="noStrike" dirty="0">
                <a:effectLst/>
                <a:latin typeface="Arial" panose="020B0604020202020204" pitchFamily="34" charset="0"/>
                <a:cs typeface="Arial" panose="020B0604020202020204" pitchFamily="34" charset="0"/>
                <a:hlinkClick r:id="rId3"/>
              </a:rPr>
              <a:t>n. 91/2011</a:t>
            </a:r>
            <a:endParaRPr lang="it-IT" b="1" i="0" u="none" strike="noStrike" dirty="0">
              <a:effectLst/>
              <a:latin typeface="Arial" panose="020B0604020202020204" pitchFamily="34" charset="0"/>
              <a:cs typeface="Arial" panose="020B0604020202020204" pitchFamily="34" charset="0"/>
            </a:endParaRPr>
          </a:p>
          <a:p>
            <a:pPr algn="ctr" fontAlgn="base"/>
            <a:r>
              <a:rPr lang="it-IT" b="1" i="0" u="none" strike="noStrike" dirty="0">
                <a:effectLst/>
                <a:latin typeface="Arial" panose="020B0604020202020204" pitchFamily="34" charset="0"/>
                <a:cs typeface="Arial" panose="020B0604020202020204" pitchFamily="34" charset="0"/>
                <a:hlinkClick r:id="rId4"/>
              </a:rPr>
              <a:t>n. 154/2012</a:t>
            </a:r>
            <a:endParaRPr lang="it-IT" b="1" u="none" strike="noStrike" dirty="0">
              <a:latin typeface="Arial" panose="020B0604020202020204" pitchFamily="34" charset="0"/>
              <a:cs typeface="Arial" panose="020B0604020202020204" pitchFamily="34" charset="0"/>
            </a:endParaRPr>
          </a:p>
          <a:p>
            <a:pPr algn="ctr" fontAlgn="base"/>
            <a:r>
              <a:rPr lang="it-IT" b="1" i="0" u="none" strike="noStrike" dirty="0">
                <a:effectLst/>
                <a:latin typeface="Arial" panose="020B0604020202020204" pitchFamily="34" charset="0"/>
                <a:cs typeface="Arial" panose="020B0604020202020204" pitchFamily="34" charset="0"/>
                <a:hlinkClick r:id="rId5"/>
              </a:rPr>
              <a:t>n. 134/2013</a:t>
            </a:r>
            <a:endParaRPr lang="it-IT" b="1" i="0" u="none" strike="noStrike" dirty="0">
              <a:effectLst/>
              <a:latin typeface="Arial" panose="020B0604020202020204" pitchFamily="34" charset="0"/>
              <a:cs typeface="Arial" panose="020B0604020202020204" pitchFamily="34" charset="0"/>
            </a:endParaRPr>
          </a:p>
          <a:p>
            <a:pPr algn="ctr" fontAlgn="base"/>
            <a:r>
              <a:rPr lang="it-IT" b="1" i="0" u="none" strike="noStrike" dirty="0">
                <a:effectLst/>
                <a:latin typeface="Arial" panose="020B0604020202020204" pitchFamily="34" charset="0"/>
                <a:cs typeface="Arial" panose="020B0604020202020204" pitchFamily="34" charset="0"/>
                <a:hlinkClick r:id="rId6"/>
              </a:rPr>
              <a:t>n. 16/2014</a:t>
            </a:r>
            <a:endParaRPr lang="it-IT" b="1" i="0" dirty="0">
              <a:effectLst/>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373E463B-9D06-970C-6A81-FE34C799C61F}"/>
              </a:ext>
            </a:extLst>
          </p:cNvPr>
          <p:cNvSpPr txBox="1"/>
          <p:nvPr/>
        </p:nvSpPr>
        <p:spPr>
          <a:xfrm>
            <a:off x="463217" y="1034716"/>
            <a:ext cx="5498430" cy="923330"/>
          </a:xfrm>
          <a:prstGeom prst="rect">
            <a:avLst/>
          </a:prstGeom>
          <a:noFill/>
        </p:spPr>
        <p:txBody>
          <a:bodyPr wrap="square" rtlCol="0">
            <a:spAutoFit/>
          </a:bodyPr>
          <a:lstStyle/>
          <a:p>
            <a:pPr algn="just"/>
            <a:r>
              <a:rPr lang="it-IT" b="1" dirty="0">
                <a:solidFill>
                  <a:srgbClr val="FF0000"/>
                </a:solidFill>
                <a:latin typeface="Arial" panose="020B0604020202020204" pitchFamily="34" charset="0"/>
                <a:cs typeface="Arial" panose="020B0604020202020204" pitchFamily="34" charset="0"/>
              </a:rPr>
              <a:t>In quasi tutte le Regioni iniziarono i «piani di rientro» a causa dell’indebitamento che avevano raggiunto, ed in particolare la Campania.</a:t>
            </a:r>
          </a:p>
        </p:txBody>
      </p:sp>
      <p:pic>
        <p:nvPicPr>
          <p:cNvPr id="7" name="Immagine 6" descr="Immagine che contiene testo, ricevuta&#10;&#10;Descrizione generata automaticamente">
            <a:extLst>
              <a:ext uri="{FF2B5EF4-FFF2-40B4-BE49-F238E27FC236}">
                <a16:creationId xmlns:a16="http://schemas.microsoft.com/office/drawing/2014/main" id="{A2992470-AC76-3ABD-59B1-73B54736BC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6205" y="944310"/>
            <a:ext cx="4034590" cy="2205218"/>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F98D92AF-CDD5-6611-3598-BDBBCD992E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667" y="4565984"/>
            <a:ext cx="4910138" cy="1747838"/>
          </a:xfrm>
          <a:prstGeom prst="rect">
            <a:avLst/>
          </a:prstGeom>
        </p:spPr>
      </p:pic>
      <p:graphicFrame>
        <p:nvGraphicFramePr>
          <p:cNvPr id="12" name="Grafico 1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407375330"/>
              </p:ext>
            </p:extLst>
          </p:nvPr>
        </p:nvGraphicFramePr>
        <p:xfrm>
          <a:off x="6096000" y="3325640"/>
          <a:ext cx="5590173" cy="3032379"/>
        </p:xfrm>
        <a:graphic>
          <a:graphicData uri="http://schemas.openxmlformats.org/drawingml/2006/chart">
            <c:chart xmlns:c="http://schemas.openxmlformats.org/drawingml/2006/chart" xmlns:r="http://schemas.openxmlformats.org/officeDocument/2006/relationships" r:id="rId9"/>
          </a:graphicData>
        </a:graphic>
      </p:graphicFrame>
      <p:sp>
        <p:nvSpPr>
          <p:cNvPr id="3" name="Ovale 2">
            <a:extLst>
              <a:ext uri="{FF2B5EF4-FFF2-40B4-BE49-F238E27FC236}">
                <a16:creationId xmlns:a16="http://schemas.microsoft.com/office/drawing/2014/main" id="{D66DBB58-8DFF-8BA5-3D7C-C18F107ACA74}"/>
              </a:ext>
            </a:extLst>
          </p:cNvPr>
          <p:cNvSpPr/>
          <p:nvPr/>
        </p:nvSpPr>
        <p:spPr>
          <a:xfrm>
            <a:off x="8584532" y="4662237"/>
            <a:ext cx="1576136" cy="631658"/>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7747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par>
                                <p:cTn id="17" presetID="2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Graphic spid="12" grpId="0">
        <p:bldAsOne/>
      </p:bldGraphic>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ntonio Magi (Sumai) è il nuovo Presidente del Comitato Scientifico di  Senior Italia FederAnziani | Panorama della Sanità">
            <a:extLst>
              <a:ext uri="{FF2B5EF4-FFF2-40B4-BE49-F238E27FC236}">
                <a16:creationId xmlns:a16="http://schemas.microsoft.com/office/drawing/2014/main" id="{B398B2E8-9373-5DC0-E544-24D34D156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0251" y="2840753"/>
            <a:ext cx="2388269" cy="295577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7754081B-CC5E-B992-D3A2-04CE14D5394D}"/>
              </a:ext>
            </a:extLst>
          </p:cNvPr>
          <p:cNvSpPr txBox="1"/>
          <p:nvPr/>
        </p:nvSpPr>
        <p:spPr>
          <a:xfrm>
            <a:off x="9760119" y="5941035"/>
            <a:ext cx="1643061" cy="261610"/>
          </a:xfrm>
          <a:prstGeom prst="rect">
            <a:avLst/>
          </a:prstGeom>
          <a:noFill/>
        </p:spPr>
        <p:txBody>
          <a:bodyPr wrap="square">
            <a:spAutoFit/>
          </a:bodyPr>
          <a:lstStyle/>
          <a:p>
            <a:pPr algn="ctr"/>
            <a:r>
              <a:rPr lang="it-IT" sz="1100" dirty="0">
                <a:solidFill>
                  <a:srgbClr val="110A0A"/>
                </a:solidFill>
                <a:latin typeface="Montserrat" panose="00000500000000000000" pitchFamily="2" charset="0"/>
              </a:rPr>
              <a:t>Antonio Magi</a:t>
            </a:r>
          </a:p>
        </p:txBody>
      </p:sp>
      <p:graphicFrame>
        <p:nvGraphicFramePr>
          <p:cNvPr id="6" name="Grafico 5">
            <a:extLst>
              <a:ext uri="{FF2B5EF4-FFF2-40B4-BE49-F238E27FC236}">
                <a16:creationId xmlns:a16="http://schemas.microsoft.com/office/drawing/2014/main" id="{4EA12AC7-2E0A-18E4-B0D2-B29E301C4037}"/>
              </a:ext>
            </a:extLst>
          </p:cNvPr>
          <p:cNvGraphicFramePr>
            <a:graphicFrameLocks/>
          </p:cNvGraphicFramePr>
          <p:nvPr>
            <p:extLst>
              <p:ext uri="{D42A27DB-BD31-4B8C-83A1-F6EECF244321}">
                <p14:modId xmlns:p14="http://schemas.microsoft.com/office/powerpoint/2010/main" val="1867004249"/>
              </p:ext>
            </p:extLst>
          </p:nvPr>
        </p:nvGraphicFramePr>
        <p:xfrm>
          <a:off x="1698458" y="3229388"/>
          <a:ext cx="5590173" cy="3032379"/>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e 6">
            <a:extLst>
              <a:ext uri="{FF2B5EF4-FFF2-40B4-BE49-F238E27FC236}">
                <a16:creationId xmlns:a16="http://schemas.microsoft.com/office/drawing/2014/main" id="{6D20CD27-DAAE-D28D-5BEB-F169C0FB6EE8}"/>
              </a:ext>
            </a:extLst>
          </p:cNvPr>
          <p:cNvSpPr/>
          <p:nvPr/>
        </p:nvSpPr>
        <p:spPr>
          <a:xfrm>
            <a:off x="5444289" y="3308684"/>
            <a:ext cx="1750595" cy="1082841"/>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0B694F06-F52D-71D0-2E93-84E00B15CB97}"/>
              </a:ext>
            </a:extLst>
          </p:cNvPr>
          <p:cNvSpPr txBox="1"/>
          <p:nvPr/>
        </p:nvSpPr>
        <p:spPr>
          <a:xfrm>
            <a:off x="2340142" y="398866"/>
            <a:ext cx="7008395" cy="369332"/>
          </a:xfrm>
          <a:prstGeom prst="rect">
            <a:avLst/>
          </a:prstGeom>
          <a:noFill/>
        </p:spPr>
        <p:txBody>
          <a:bodyPr wrap="square">
            <a:spAutoFit/>
          </a:bodyPr>
          <a:lstStyle/>
          <a:p>
            <a:pPr algn="ctr"/>
            <a:r>
              <a:rPr lang="it-IT" b="1" dirty="0">
                <a:solidFill>
                  <a:srgbClr val="FF0000"/>
                </a:solidFill>
                <a:effectLst>
                  <a:outerShdw blurRad="38100" dist="38100" dir="2700000" algn="tl">
                    <a:srgbClr val="000000">
                      <a:alpha val="43137"/>
                    </a:srgbClr>
                  </a:outerShdw>
                </a:effectLst>
              </a:rPr>
              <a:t>2018 - 2021: la pandemia rivela l’inadeguatezza del territorio…..</a:t>
            </a:r>
          </a:p>
        </p:txBody>
      </p:sp>
      <p:sp>
        <p:nvSpPr>
          <p:cNvPr id="9" name="CasellaDiTesto 8">
            <a:extLst>
              <a:ext uri="{FF2B5EF4-FFF2-40B4-BE49-F238E27FC236}">
                <a16:creationId xmlns:a16="http://schemas.microsoft.com/office/drawing/2014/main" id="{AB0026D0-D7E3-5B58-215D-C3EBA4794469}"/>
              </a:ext>
            </a:extLst>
          </p:cNvPr>
          <p:cNvSpPr txBox="1"/>
          <p:nvPr/>
        </p:nvSpPr>
        <p:spPr>
          <a:xfrm>
            <a:off x="595563" y="900001"/>
            <a:ext cx="10978815" cy="1477328"/>
          </a:xfrm>
          <a:prstGeom prst="rect">
            <a:avLst/>
          </a:prstGeom>
          <a:noFill/>
        </p:spPr>
        <p:txBody>
          <a:bodyPr wrap="square">
            <a:spAutoFit/>
          </a:bodyPr>
          <a:lstStyle/>
          <a:p>
            <a:pPr algn="just"/>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bufera della pandemia da Covid-19 </a:t>
            </a:r>
            <a:r>
              <a:rPr lang="it-IT" dirty="0">
                <a:latin typeface="Arial" panose="020B0604020202020204" pitchFamily="34" charset="0"/>
                <a:cs typeface="Arial" panose="020B0604020202020204" pitchFamily="34" charset="0"/>
              </a:rPr>
              <a:t>dimostrò tuttavia quanto insufficiente ed inadeguata dal punto di vista strutturale ed organizzativa fosse l’assistenza territoriale.</a:t>
            </a:r>
          </a:p>
          <a:p>
            <a:pPr algn="just"/>
            <a:r>
              <a:rPr lang="it-IT" dirty="0">
                <a:latin typeface="Arial" panose="020B0604020202020204" pitchFamily="34" charset="0"/>
                <a:cs typeface="Arial" panose="020B0604020202020204" pitchFamily="34" charset="0"/>
              </a:rPr>
              <a:t>Le ore di incarico sono cresciute, ma senza una reale analisi dei bisogni né una seria revisione dei criteri organizzativi del lavoro sul territorio. </a:t>
            </a:r>
          </a:p>
          <a:p>
            <a:pPr algn="just"/>
            <a:r>
              <a:rPr lang="it-IT" dirty="0">
                <a:latin typeface="Arial" panose="020B0604020202020204" pitchFamily="34" charset="0"/>
                <a:cs typeface="Arial" panose="020B0604020202020204" pitchFamily="34" charset="0"/>
              </a:rPr>
              <a:t>In Campania, ad esempio, nessun cenno di vita per le UCCP e le AFT della Specialistica Ambulatoriale.</a:t>
            </a:r>
          </a:p>
        </p:txBody>
      </p:sp>
    </p:spTree>
    <p:extLst>
      <p:ext uri="{BB962C8B-B14F-4D97-AF65-F5344CB8AC3E}">
        <p14:creationId xmlns:p14="http://schemas.microsoft.com/office/powerpoint/2010/main" val="254976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6548B7F-F977-F2A4-E2D2-964E8E353C5B}"/>
              </a:ext>
            </a:extLst>
          </p:cNvPr>
          <p:cNvSpPr txBox="1"/>
          <p:nvPr/>
        </p:nvSpPr>
        <p:spPr>
          <a:xfrm>
            <a:off x="487278" y="248472"/>
            <a:ext cx="5523997" cy="369332"/>
          </a:xfrm>
          <a:prstGeom prst="rect">
            <a:avLst/>
          </a:prstGeom>
          <a:noFill/>
        </p:spPr>
        <p:txBody>
          <a:bodyPr wrap="square">
            <a:spAutoFit/>
          </a:bodyPr>
          <a:lstStyle/>
          <a:p>
            <a:pPr algn="ctr"/>
            <a:r>
              <a:rPr lang="it-IT" b="1" dirty="0">
                <a:solidFill>
                  <a:srgbClr val="FF0000"/>
                </a:solidFill>
                <a:effectLst>
                  <a:outerShdw blurRad="38100" dist="38100" dir="2700000" algn="tl">
                    <a:srgbClr val="000000">
                      <a:alpha val="43137"/>
                    </a:srgbClr>
                  </a:outerShdw>
                </a:effectLst>
              </a:rPr>
              <a:t>2023: tutto tranquillo ???? </a:t>
            </a:r>
            <a:r>
              <a:rPr lang="it-IT" b="1" dirty="0" err="1">
                <a:solidFill>
                  <a:srgbClr val="FF0000"/>
                </a:solidFill>
                <a:effectLst>
                  <a:outerShdw blurRad="38100" dist="38100" dir="2700000" algn="tl">
                    <a:srgbClr val="000000">
                      <a:alpha val="43137"/>
                    </a:srgbClr>
                  </a:outerShdw>
                </a:effectLst>
              </a:rPr>
              <a:t>Noooooooooooooo</a:t>
            </a:r>
            <a:r>
              <a:rPr lang="it-IT" b="1" dirty="0">
                <a:solidFill>
                  <a:srgbClr val="FF0000"/>
                </a:solidFill>
                <a:effectLst>
                  <a:outerShdw blurRad="38100" dist="38100" dir="2700000" algn="tl">
                    <a:srgbClr val="000000">
                      <a:alpha val="43137"/>
                    </a:srgbClr>
                  </a:outerShdw>
                </a:effectLst>
              </a:rPr>
              <a:t>…..</a:t>
            </a:r>
          </a:p>
        </p:txBody>
      </p:sp>
      <p:pic>
        <p:nvPicPr>
          <p:cNvPr id="4" name="Immagine 3" descr="Immagine che contiene testo&#10;&#10;Descrizione generata automaticamente">
            <a:extLst>
              <a:ext uri="{FF2B5EF4-FFF2-40B4-BE49-F238E27FC236}">
                <a16:creationId xmlns:a16="http://schemas.microsoft.com/office/drawing/2014/main" id="{155D2723-1CFB-D63C-17DC-607A1DA62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48" y="1403715"/>
            <a:ext cx="6364705" cy="2089178"/>
          </a:xfrm>
          <a:prstGeom prst="rect">
            <a:avLst/>
          </a:prstGeom>
        </p:spPr>
      </p:pic>
      <p:pic>
        <p:nvPicPr>
          <p:cNvPr id="6" name="Immagine 5">
            <a:extLst>
              <a:ext uri="{FF2B5EF4-FFF2-40B4-BE49-F238E27FC236}">
                <a16:creationId xmlns:a16="http://schemas.microsoft.com/office/drawing/2014/main" id="{106BAE21-02E3-67D7-96DF-006DD19DA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79" y="827700"/>
            <a:ext cx="5871410" cy="549671"/>
          </a:xfrm>
          <a:prstGeom prst="rect">
            <a:avLst/>
          </a:prstGeom>
        </p:spPr>
      </p:pic>
      <p:sp>
        <p:nvSpPr>
          <p:cNvPr id="8" name="CasellaDiTesto 7">
            <a:extLst>
              <a:ext uri="{FF2B5EF4-FFF2-40B4-BE49-F238E27FC236}">
                <a16:creationId xmlns:a16="http://schemas.microsoft.com/office/drawing/2014/main" id="{27EBC1DB-3FDD-9268-6108-4230F429DCDE}"/>
              </a:ext>
            </a:extLst>
          </p:cNvPr>
          <p:cNvSpPr txBox="1"/>
          <p:nvPr/>
        </p:nvSpPr>
        <p:spPr>
          <a:xfrm>
            <a:off x="7158789" y="366623"/>
            <a:ext cx="4672263" cy="6124754"/>
          </a:xfrm>
          <a:prstGeom prst="rect">
            <a:avLst/>
          </a:prstGeom>
          <a:noFill/>
        </p:spPr>
        <p:txBody>
          <a:bodyPr wrap="square">
            <a:spAutoFit/>
          </a:bodyPr>
          <a:lstStyle/>
          <a:p>
            <a:pPr algn="just"/>
            <a:r>
              <a:rPr lang="it-IT" b="1" dirty="0">
                <a:solidFill>
                  <a:srgbClr val="FF0000"/>
                </a:solidFill>
                <a:effectLst>
                  <a:outerShdw blurRad="38100" dist="38100" dir="2700000" algn="tl">
                    <a:srgbClr val="000000">
                      <a:alpha val="43137"/>
                    </a:srgbClr>
                  </a:outerShdw>
                </a:effectLst>
              </a:rPr>
              <a:t>Le criticità gravi del nostro SSN che favoriscono una nuova strategia di attacco ed espansione del mondo assicurativo sanitario.</a:t>
            </a:r>
          </a:p>
          <a:p>
            <a:pPr algn="just"/>
            <a:endParaRPr lang="it-IT" b="1" dirty="0">
              <a:solidFill>
                <a:srgbClr val="FF0000"/>
              </a:solidFill>
              <a:effectLst>
                <a:outerShdw blurRad="38100" dist="38100" dir="2700000" algn="tl">
                  <a:srgbClr val="000000">
                    <a:alpha val="43137"/>
                  </a:srgbClr>
                </a:outerShdw>
              </a:effectLst>
            </a:endParaRPr>
          </a:p>
          <a:p>
            <a:pPr marL="285750" indent="-285750" algn="just">
              <a:buFont typeface="Arial" panose="020B0604020202020204" pitchFamily="34" charset="0"/>
              <a:buChar char="•"/>
            </a:pPr>
            <a:r>
              <a:rPr lang="it-IT" sz="1600" dirty="0"/>
              <a:t>i contenuti del Def relativamente alla </a:t>
            </a:r>
            <a:r>
              <a:rPr lang="it-IT" sz="1600" b="1" dirty="0">
                <a:solidFill>
                  <a:srgbClr val="FF0000"/>
                </a:solidFill>
              </a:rPr>
              <a:t>spesa sanitaria</a:t>
            </a:r>
            <a:r>
              <a:rPr lang="it-IT" sz="1600" dirty="0"/>
              <a:t> </a:t>
            </a:r>
          </a:p>
          <a:p>
            <a:pPr marL="285750" indent="-285750" algn="just">
              <a:buFont typeface="Arial" panose="020B0604020202020204" pitchFamily="34" charset="0"/>
              <a:buChar char="•"/>
            </a:pPr>
            <a:r>
              <a:rPr lang="it-IT" sz="1600" dirty="0"/>
              <a:t>le </a:t>
            </a:r>
            <a:r>
              <a:rPr lang="it-IT" sz="1600" b="1" dirty="0">
                <a:solidFill>
                  <a:srgbClr val="FF0000"/>
                </a:solidFill>
              </a:rPr>
              <a:t>liste di attesa </a:t>
            </a:r>
            <a:r>
              <a:rPr lang="it-IT" sz="1600" dirty="0"/>
              <a:t>con riferimento ai perduranti effetti diretti e indiretti della pandemia </a:t>
            </a:r>
          </a:p>
          <a:p>
            <a:pPr marL="285750" indent="-285750" algn="just">
              <a:buFont typeface="Arial" panose="020B0604020202020204" pitchFamily="34" charset="0"/>
              <a:buChar char="•"/>
            </a:pPr>
            <a:r>
              <a:rPr lang="it-IT" sz="1600" dirty="0"/>
              <a:t>i punti di approdo verso i quali va </a:t>
            </a:r>
            <a:r>
              <a:rPr lang="it-IT" sz="1600" b="1" dirty="0">
                <a:solidFill>
                  <a:srgbClr val="FF0000"/>
                </a:solidFill>
              </a:rPr>
              <a:t>il PNRR </a:t>
            </a:r>
            <a:r>
              <a:rPr lang="it-IT" sz="1600" dirty="0"/>
              <a:t>e la relativa tempistica </a:t>
            </a:r>
          </a:p>
          <a:p>
            <a:pPr marL="285750" indent="-285750" algn="just">
              <a:buFont typeface="Arial" panose="020B0604020202020204" pitchFamily="34" charset="0"/>
              <a:buChar char="•"/>
            </a:pPr>
            <a:r>
              <a:rPr lang="it-IT" sz="1600" dirty="0"/>
              <a:t>le </a:t>
            </a:r>
            <a:r>
              <a:rPr lang="it-IT" sz="1600" b="1" dirty="0">
                <a:solidFill>
                  <a:srgbClr val="FF0000"/>
                </a:solidFill>
              </a:rPr>
              <a:t>problematiche del personale medico </a:t>
            </a:r>
            <a:r>
              <a:rPr lang="it-IT" sz="1600" dirty="0"/>
              <a:t>e delle professioni sanitarie </a:t>
            </a:r>
          </a:p>
          <a:p>
            <a:pPr marL="285750" indent="-285750" algn="just">
              <a:buFont typeface="Arial" panose="020B0604020202020204" pitchFamily="34" charset="0"/>
              <a:buChar char="•"/>
            </a:pPr>
            <a:r>
              <a:rPr lang="it-IT" sz="1600" b="1" dirty="0">
                <a:solidFill>
                  <a:srgbClr val="FF0000"/>
                </a:solidFill>
              </a:rPr>
              <a:t>l’assenza di una effettiva volontà di contrastare il crescente ruolo della sanità integrativa </a:t>
            </a:r>
          </a:p>
          <a:p>
            <a:pPr marL="285750" indent="-285750" algn="just">
              <a:buFont typeface="Arial" panose="020B0604020202020204" pitchFamily="34" charset="0"/>
              <a:buChar char="•"/>
            </a:pPr>
            <a:r>
              <a:rPr lang="it-IT" sz="1600" dirty="0"/>
              <a:t>la evoluzione dei ruoli e dei rapporti tra politiche e programmi di interesse sanitario e quelli di interesse ambientale, assistenziale, economico generale </a:t>
            </a:r>
          </a:p>
          <a:p>
            <a:pPr marL="285750" indent="-285750" algn="just">
              <a:buFont typeface="Arial" panose="020B0604020202020204" pitchFamily="34" charset="0"/>
              <a:buChar char="•"/>
            </a:pPr>
            <a:r>
              <a:rPr lang="it-IT" sz="1600" dirty="0"/>
              <a:t>le spinte e controspinte connesse alla cosiddetta </a:t>
            </a:r>
            <a:r>
              <a:rPr lang="it-IT" sz="1600" b="1" dirty="0">
                <a:solidFill>
                  <a:srgbClr val="FF0000"/>
                </a:solidFill>
              </a:rPr>
              <a:t>autonomia differenziata </a:t>
            </a:r>
          </a:p>
          <a:p>
            <a:pPr marL="285750" indent="-285750" algn="just">
              <a:buFont typeface="Arial" panose="020B0604020202020204" pitchFamily="34" charset="0"/>
              <a:buChar char="•"/>
            </a:pPr>
            <a:r>
              <a:rPr lang="it-IT" sz="1600" dirty="0"/>
              <a:t>la </a:t>
            </a:r>
            <a:r>
              <a:rPr lang="it-IT" sz="1600" b="1" dirty="0">
                <a:solidFill>
                  <a:srgbClr val="FF0000"/>
                </a:solidFill>
              </a:rPr>
              <a:t>situazione epidemiologica complessiva</a:t>
            </a:r>
            <a:r>
              <a:rPr lang="it-IT" sz="1600" dirty="0"/>
              <a:t>, con particolare riferimento alle malattie infettive correnti e ricorrenti, di cui possa ipotizzarsi un’evoluzione pandemica.</a:t>
            </a:r>
          </a:p>
        </p:txBody>
      </p:sp>
      <p:pic>
        <p:nvPicPr>
          <p:cNvPr id="3074" name="Picture 2" descr="Le prospettive del Servizio sanitario nazionale nelle previsioni della Nota  di Aggiornamento al DEF 2022 - Aiop">
            <a:extLst>
              <a:ext uri="{FF2B5EF4-FFF2-40B4-BE49-F238E27FC236}">
                <a16:creationId xmlns:a16="http://schemas.microsoft.com/office/drawing/2014/main" id="{16FFBAAB-EF50-117E-F81C-E77AFE518D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722" y="3601704"/>
            <a:ext cx="4441155" cy="282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4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heel(1)">
                                      <p:cBhvr>
                                        <p:cTn id="2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geometriche - Figura geometrica piana - Triangolo equilatero">
            <a:extLst>
              <a:ext uri="{FF2B5EF4-FFF2-40B4-BE49-F238E27FC236}">
                <a16:creationId xmlns:a16="http://schemas.microsoft.com/office/drawing/2014/main" id="{F1DC2BBF-CB48-F044-23E9-3D75712F8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010" y="500860"/>
            <a:ext cx="3950368" cy="438929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C0D82DD1-D1F7-B7BD-2773-A91E60D31225}"/>
              </a:ext>
            </a:extLst>
          </p:cNvPr>
          <p:cNvSpPr txBox="1"/>
          <p:nvPr/>
        </p:nvSpPr>
        <p:spPr>
          <a:xfrm>
            <a:off x="472542" y="600600"/>
            <a:ext cx="4332661" cy="369332"/>
          </a:xfrm>
          <a:prstGeom prst="rect">
            <a:avLst/>
          </a:prstGeom>
          <a:noFill/>
        </p:spPr>
        <p:txBody>
          <a:bodyPr wrap="square">
            <a:spAutoFit/>
          </a:bodyPr>
          <a:lstStyle/>
          <a:p>
            <a:pPr algn="ctr"/>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triangolo sanitario: gli attori</a:t>
            </a:r>
          </a:p>
        </p:txBody>
      </p:sp>
      <p:sp>
        <p:nvSpPr>
          <p:cNvPr id="4" name="CasellaDiTesto 3">
            <a:extLst>
              <a:ext uri="{FF2B5EF4-FFF2-40B4-BE49-F238E27FC236}">
                <a16:creationId xmlns:a16="http://schemas.microsoft.com/office/drawing/2014/main" id="{5682F7AC-EDD1-B7DC-B5B5-45F499D2AB20}"/>
              </a:ext>
            </a:extLst>
          </p:cNvPr>
          <p:cNvSpPr txBox="1"/>
          <p:nvPr/>
        </p:nvSpPr>
        <p:spPr>
          <a:xfrm>
            <a:off x="683794" y="5065200"/>
            <a:ext cx="10972798" cy="1477328"/>
          </a:xfrm>
          <a:prstGeom prst="rect">
            <a:avLst/>
          </a:prstGeom>
          <a:noFill/>
        </p:spPr>
        <p:txBody>
          <a:bodyPr wrap="square">
            <a:spAutoFit/>
          </a:bodyPr>
          <a:lstStyle/>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Fornitori (o providers) sono i soggetti che erogano direttamente prestazioni sanitarie, quindi le strutture ospedaliere, gli ambulatori, i medici, gli infermieri, e in generale tutte le professioni sanitarie. </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Assicuratori sono i soggetti che raccolgono - con o senza finalità di lucro - risorse finanziarie da destinare al pagamento delle spese mediche di soggetti terzi.</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Utenti</a:t>
            </a:r>
          </a:p>
        </p:txBody>
      </p:sp>
      <p:sp>
        <p:nvSpPr>
          <p:cNvPr id="6" name="CasellaDiTesto 5">
            <a:extLst>
              <a:ext uri="{FF2B5EF4-FFF2-40B4-BE49-F238E27FC236}">
                <a16:creationId xmlns:a16="http://schemas.microsoft.com/office/drawing/2014/main" id="{5E01349E-B557-3371-994E-BF41CCEABA1D}"/>
              </a:ext>
            </a:extLst>
          </p:cNvPr>
          <p:cNvSpPr txBox="1"/>
          <p:nvPr/>
        </p:nvSpPr>
        <p:spPr>
          <a:xfrm>
            <a:off x="5570871" y="969932"/>
            <a:ext cx="1198645" cy="369332"/>
          </a:xfrm>
          <a:prstGeom prst="rect">
            <a:avLst/>
          </a:prstGeom>
          <a:noFill/>
        </p:spPr>
        <p:txBody>
          <a:bodyPr wrap="square">
            <a:spAutoFit/>
          </a:bodyPr>
          <a:lstStyle/>
          <a:p>
            <a:pPr algn="ctr"/>
            <a:r>
              <a:rPr lang="it-IT"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Fornitori</a:t>
            </a:r>
          </a:p>
        </p:txBody>
      </p:sp>
      <p:sp>
        <p:nvSpPr>
          <p:cNvPr id="8" name="CasellaDiTesto 7">
            <a:extLst>
              <a:ext uri="{FF2B5EF4-FFF2-40B4-BE49-F238E27FC236}">
                <a16:creationId xmlns:a16="http://schemas.microsoft.com/office/drawing/2014/main" id="{7C657DA1-4F0E-38D5-F851-78DBAA70041F}"/>
              </a:ext>
            </a:extLst>
          </p:cNvPr>
          <p:cNvSpPr txBox="1"/>
          <p:nvPr/>
        </p:nvSpPr>
        <p:spPr>
          <a:xfrm>
            <a:off x="6968409" y="4160176"/>
            <a:ext cx="1605594" cy="369332"/>
          </a:xfrm>
          <a:prstGeom prst="rect">
            <a:avLst/>
          </a:prstGeom>
          <a:noFill/>
        </p:spPr>
        <p:txBody>
          <a:bodyPr wrap="square">
            <a:spAutoFit/>
          </a:bodyPr>
          <a:lstStyle/>
          <a:p>
            <a:pPr algn="ctr"/>
            <a:r>
              <a:rPr lang="it-IT"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Assicuratori</a:t>
            </a:r>
          </a:p>
        </p:txBody>
      </p:sp>
      <p:sp>
        <p:nvSpPr>
          <p:cNvPr id="10" name="CasellaDiTesto 9">
            <a:extLst>
              <a:ext uri="{FF2B5EF4-FFF2-40B4-BE49-F238E27FC236}">
                <a16:creationId xmlns:a16="http://schemas.microsoft.com/office/drawing/2014/main" id="{6C38EE90-CA07-1B0E-9A15-198E5D2ED02A}"/>
              </a:ext>
            </a:extLst>
          </p:cNvPr>
          <p:cNvSpPr txBox="1"/>
          <p:nvPr/>
        </p:nvSpPr>
        <p:spPr>
          <a:xfrm>
            <a:off x="3920791" y="4160176"/>
            <a:ext cx="1204662" cy="369332"/>
          </a:xfrm>
          <a:prstGeom prst="rect">
            <a:avLst/>
          </a:prstGeom>
          <a:noFill/>
        </p:spPr>
        <p:txBody>
          <a:bodyPr wrap="square">
            <a:spAutoFit/>
          </a:bodyPr>
          <a:lstStyle/>
          <a:p>
            <a:pPr algn="ctr"/>
            <a:r>
              <a:rPr lang="it-IT"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Utenti</a:t>
            </a:r>
          </a:p>
        </p:txBody>
      </p:sp>
      <p:pic>
        <p:nvPicPr>
          <p:cNvPr id="4100" name="Picture 4" descr="Tecniche per comunicare in modo efficace con i pazienti">
            <a:extLst>
              <a:ext uri="{FF2B5EF4-FFF2-40B4-BE49-F238E27FC236}">
                <a16:creationId xmlns:a16="http://schemas.microsoft.com/office/drawing/2014/main" id="{734E79E7-F23C-9203-FBB7-DFECBC9AA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367" y="3823027"/>
            <a:ext cx="2111041" cy="9743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ponsabilità medica equipe: il punto della Cassazione">
            <a:extLst>
              <a:ext uri="{FF2B5EF4-FFF2-40B4-BE49-F238E27FC236}">
                <a16:creationId xmlns:a16="http://schemas.microsoft.com/office/drawing/2014/main" id="{F8A67ECA-4E90-B34E-0BAA-FC6803A17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8409" y="608573"/>
            <a:ext cx="1771910" cy="118422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e polizze assicurative a tutela della persona e della famiglia - Welfare -  Dirigenti Industria">
            <a:extLst>
              <a:ext uri="{FF2B5EF4-FFF2-40B4-BE49-F238E27FC236}">
                <a16:creationId xmlns:a16="http://schemas.microsoft.com/office/drawing/2014/main" id="{FAEEEC00-71C5-43DB-4367-ABA9E3D239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8581" y="3865149"/>
            <a:ext cx="2085619" cy="95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2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up)">
                                      <p:cBhvr>
                                        <p:cTn id="10" dur="500"/>
                                        <p:tgtEl>
                                          <p:spTgt spid="409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22" presetClass="entr" presetSubtype="1"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wipe(up)">
                                      <p:cBhvr>
                                        <p:cTn id="22" dur="500"/>
                                        <p:tgtEl>
                                          <p:spTgt spid="4102"/>
                                        </p:tgtEl>
                                      </p:cBhvr>
                                    </p:animEffect>
                                  </p:childTnLst>
                                </p:cTn>
                              </p:par>
                              <p:par>
                                <p:cTn id="23" presetID="22" presetClass="entr" presetSubtype="1" fill="hold" nodeType="withEffect">
                                  <p:stCondLst>
                                    <p:cond delay="0"/>
                                  </p:stCondLst>
                                  <p:childTnLst>
                                    <p:set>
                                      <p:cBhvr>
                                        <p:cTn id="24" dur="1" fill="hold">
                                          <p:stCondLst>
                                            <p:cond delay="0"/>
                                          </p:stCondLst>
                                        </p:cTn>
                                        <p:tgtEl>
                                          <p:spTgt spid="4104"/>
                                        </p:tgtEl>
                                        <p:attrNameLst>
                                          <p:attrName>style.visibility</p:attrName>
                                        </p:attrNameLst>
                                      </p:cBhvr>
                                      <p:to>
                                        <p:strVal val="visible"/>
                                      </p:to>
                                    </p:set>
                                    <p:animEffect transition="in" filter="wipe(up)">
                                      <p:cBhvr>
                                        <p:cTn id="25" dur="500"/>
                                        <p:tgtEl>
                                          <p:spTgt spid="4104"/>
                                        </p:tgtEl>
                                      </p:cBhvr>
                                    </p:animEffect>
                                  </p:childTnLst>
                                </p:cTn>
                              </p:par>
                              <p:par>
                                <p:cTn id="26" presetID="22" presetClass="entr" presetSubtype="1" fill="hold" nodeType="with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wipe(up)">
                                      <p:cBhvr>
                                        <p:cTn id="28" dur="500"/>
                                        <p:tgtEl>
                                          <p:spTgt spid="4100"/>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7065A75-418D-40DB-DFA9-E6B947309B64}"/>
              </a:ext>
            </a:extLst>
          </p:cNvPr>
          <p:cNvSpPr txBox="1"/>
          <p:nvPr/>
        </p:nvSpPr>
        <p:spPr>
          <a:xfrm>
            <a:off x="391025" y="1759305"/>
            <a:ext cx="11279605" cy="4708981"/>
          </a:xfrm>
          <a:prstGeom prst="rect">
            <a:avLst/>
          </a:prstGeom>
          <a:noFill/>
        </p:spPr>
        <p:txBody>
          <a:bodyPr wrap="square">
            <a:spAutoFit/>
          </a:bodyPr>
          <a:lstStyle/>
          <a:p>
            <a:pPr algn="just"/>
            <a:r>
              <a:rPr lang="it-IT" sz="1200" dirty="0"/>
              <a:t>1. </a:t>
            </a:r>
            <a:r>
              <a:rPr lang="it-IT" sz="1200" b="1" u="sng" dirty="0">
                <a:solidFill>
                  <a:srgbClr val="FF0000"/>
                </a:solidFill>
              </a:rPr>
              <a:t>Mercato diretto o semplice</a:t>
            </a:r>
            <a:r>
              <a:rPr lang="it-IT" sz="1200" dirty="0"/>
              <a:t>. Qui manca la figura degli assicuratori. Il mercato diretto è presente in tutti i Paesi. Lo Stato regola i fornitori sotto il profilo della sicurezza, ma non interviene nei rapporti tra utenti e fornitori. In Italia riguarda soprattutto le cure odontoiatriche.</a:t>
            </a:r>
          </a:p>
          <a:p>
            <a:pPr algn="just"/>
            <a:r>
              <a:rPr lang="it-IT" sz="1200" dirty="0"/>
              <a:t>2. </a:t>
            </a:r>
            <a:r>
              <a:rPr lang="it-IT" sz="1200" b="1" u="sng" dirty="0">
                <a:solidFill>
                  <a:srgbClr val="FF0000"/>
                </a:solidFill>
              </a:rPr>
              <a:t>Assicurazione volontaria</a:t>
            </a:r>
            <a:r>
              <a:rPr lang="it-IT" sz="1200" dirty="0"/>
              <a:t>. Qui sono presenti anche gli assicuratori. Lo Stato può regolare e sorvegliare non soltanto i fornitori, ma anche le compagnie di assicurazione, per evitare che queste ultime tengano condotte opportunistiche a scapito degli utenti. La legislazione può inoltre prevedere incentivi fiscali o monetari per chi si assicura, o - al contrario - penalità per chi, pur avendone le possibilità, non si assicura.</a:t>
            </a:r>
          </a:p>
          <a:p>
            <a:pPr algn="just"/>
            <a:r>
              <a:rPr lang="it-IT" sz="1200" dirty="0"/>
              <a:t>3. </a:t>
            </a:r>
            <a:r>
              <a:rPr lang="it-IT" sz="1200" b="1" u="sng" dirty="0">
                <a:solidFill>
                  <a:srgbClr val="FF0000"/>
                </a:solidFill>
              </a:rPr>
              <a:t>Assicurazione sociale di malattia</a:t>
            </a:r>
            <a:r>
              <a:rPr lang="it-IT" sz="1200" dirty="0"/>
              <a:t>. Si tratta di un sistema nel quale operano una molteplicità di casse non in concorrenza tra loro. È basato sulla obbligatoria adesione ad una cassa sanitaria per ciascuna categoria professionale. È un sistema, quindi, occupazionale, legato al lavoro e non alla residenza. I sistemi di ASM presentano dunque una criticità intrinseca: a meno che non vengano affiancati da qualche programma di tipo residuale, essi generalmente non garantiscono la copertura assicurativa dell'intera popolazione.</a:t>
            </a:r>
          </a:p>
          <a:p>
            <a:pPr algn="just"/>
            <a:r>
              <a:rPr lang="it-IT" sz="1200" dirty="0"/>
              <a:t>4. </a:t>
            </a:r>
            <a:r>
              <a:rPr lang="it-IT" sz="1200" b="1" u="sng" dirty="0">
                <a:solidFill>
                  <a:srgbClr val="FF0000"/>
                </a:solidFill>
              </a:rPr>
              <a:t>Programmi residuali</a:t>
            </a:r>
            <a:r>
              <a:rPr lang="it-IT" sz="1200" dirty="0"/>
              <a:t>. Si riferisce al posizionamento dei Paesi che adottano e finanziano programmi di tutela della salute e di offerta di prestazioni e servizi sanitari rivolti ad alcune categorie professionali o a fasce di popolazione a rischio. I programmi residuali sono dunque a carico dell'intera collettività.</a:t>
            </a:r>
          </a:p>
          <a:p>
            <a:pPr algn="just"/>
            <a:r>
              <a:rPr lang="it-IT" sz="1200" dirty="0"/>
              <a:t>5. </a:t>
            </a:r>
            <a:r>
              <a:rPr lang="it-IT" sz="1200" b="1" u="sng" dirty="0">
                <a:solidFill>
                  <a:srgbClr val="FF0000"/>
                </a:solidFill>
              </a:rPr>
              <a:t>Assicurazione nazionale obbligatoria</a:t>
            </a:r>
            <a:r>
              <a:rPr lang="it-IT" sz="1200" dirty="0"/>
              <a:t>. È la casella nella quale vanno collocati i Paesi che obbligano i propri cittadini a sottoscrivere una polizza assicurativa sanitaria. Lo Stato regola il mercato delle polizze assicurative ed eventualmente adotta programmi residuali. Non esiste un unico schema pubblico cui versare i contributi: la polizza può essere acquistata presso una pluralità di soggetti assicuratori, tra cui i cittadini possono scegliere. Gli assicuratori possono essere compagnie d'assicurazione for profit oppure casse mutue senza fini di lucro. Avendo obbligato tutti i residenti a procurarsi una copertura assicurativa, lo Stato può prevedere sussidi economici per i cittadini a basso reddito (per aiutarli a pagare regolarmente i premi assicurativi), e può imporre una regolazione, anche molto rigida, del mercato assicurativo. Tutti i residenti sono tenuti a procurarsi una polizza sanitaria, e ognuno paga il premio della propria polizza. In questo modo tutta la popolazione dovrebbe essere coperta contro i rischi di malattia. Le polizze possono essere diverse tra loro, e possono coprire anche livelli supplementari rispetto a quelli minimi fissati per legge: vanno quindi messe in conto possibili disparità di trattamento. I fornitori sono indipendenti dalle compagnie di assicurazioni, che provvedono a rimborsare le spese sostenute.</a:t>
            </a:r>
          </a:p>
          <a:p>
            <a:pPr algn="just"/>
            <a:r>
              <a:rPr lang="it-IT" sz="1200" dirty="0"/>
              <a:t>6. </a:t>
            </a:r>
            <a:r>
              <a:rPr lang="it-IT" sz="1200" b="1" u="sng" dirty="0">
                <a:solidFill>
                  <a:srgbClr val="FF0000"/>
                </a:solidFill>
              </a:rPr>
              <a:t>Sistema universalistico single </a:t>
            </a:r>
            <a:r>
              <a:rPr lang="it-IT" sz="1200" b="1" u="sng" dirty="0" err="1">
                <a:solidFill>
                  <a:srgbClr val="FF0000"/>
                </a:solidFill>
              </a:rPr>
              <a:t>payer</a:t>
            </a:r>
            <a:r>
              <a:rPr lang="it-IT" sz="1200" dirty="0"/>
              <a:t>. Lo Stato fa da assicuratore per tutta la popolazione, ma non fa da erogatore. Nei confronti degli erogatori lo Stato svolge una funzione di regolazione. Si tratta di uno schema assicurativo unico per l'intera popolazione, finanziato dalla fiscalità generale e inteso a garantire le cure sanitarie ritenute È universalistico con un singolo pagatore che è lo Stato in congiunzione con le istituzioni locali. Copre tutti i residenti. Non è legato al regolare versamento dei contributi o di un premio assicurativo, ma alla residenza. L'assistenza sanitaria diventa perciò un diritto di cittadinanza. Le cure possono essere erogate gratuitamente in misura totale o parziale (compartecipazione, solitamente di ridotta entità, a carico del paziente). </a:t>
            </a:r>
          </a:p>
          <a:p>
            <a:pPr algn="just"/>
            <a:r>
              <a:rPr lang="it-IT" sz="1200" dirty="0"/>
              <a:t>7. </a:t>
            </a:r>
            <a:r>
              <a:rPr lang="it-IT" sz="1200" b="1" u="sng" dirty="0">
                <a:solidFill>
                  <a:srgbClr val="FF0000"/>
                </a:solidFill>
              </a:rPr>
              <a:t>Servizio sanitario nazionale</a:t>
            </a:r>
            <a:r>
              <a:rPr lang="it-IT" sz="1200" dirty="0"/>
              <a:t>. Lo Stato congiuntamente alle istituzioni locali, se previste, fa da assicuratore e da erogatore. Il diritto all’assistenza è legato alla residenza e non all’occupazione. Per la sua funzione di erogatore di prestazioni lo Stato può avvalersi di soggetti privati accreditati prevedendo una remunerazione sulla base di tariffari.</a:t>
            </a:r>
          </a:p>
        </p:txBody>
      </p:sp>
      <p:pic>
        <p:nvPicPr>
          <p:cNvPr id="5122" name="Picture 2" descr="LA COPERTURA SANITARIA UNIVERSALE NEL MONDO Istruzioni per l'uso: una  logica di confronto">
            <a:extLst>
              <a:ext uri="{FF2B5EF4-FFF2-40B4-BE49-F238E27FC236}">
                <a16:creationId xmlns:a16="http://schemas.microsoft.com/office/drawing/2014/main" id="{E36BABB2-D425-0E66-39FD-97C194120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0838" y="101955"/>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A958D7F8-6D67-3DB4-B1FF-932AC6F92D87}"/>
              </a:ext>
            </a:extLst>
          </p:cNvPr>
          <p:cNvSpPr txBox="1"/>
          <p:nvPr/>
        </p:nvSpPr>
        <p:spPr>
          <a:xfrm>
            <a:off x="918912" y="745964"/>
            <a:ext cx="6425348" cy="369332"/>
          </a:xfrm>
          <a:prstGeom prst="rect">
            <a:avLst/>
          </a:prstGeom>
          <a:noFill/>
        </p:spPr>
        <p:txBody>
          <a:bodyPr wrap="square">
            <a:spAutoFit/>
          </a:bodyPr>
          <a:lstStyle/>
          <a:p>
            <a:pPr algn="ctr"/>
            <a:r>
              <a:rPr lang="it-IT" b="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a:t>
            </a:r>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scenari possibili dell’assistenza sanitaria del futuro</a:t>
            </a:r>
          </a:p>
        </p:txBody>
      </p:sp>
    </p:spTree>
    <p:extLst>
      <p:ext uri="{BB962C8B-B14F-4D97-AF65-F5344CB8AC3E}">
        <p14:creationId xmlns:p14="http://schemas.microsoft.com/office/powerpoint/2010/main" val="427906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28E4A1AC-89C2-D593-3598-84AD7D9FA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01" y="0"/>
            <a:ext cx="11526398" cy="6858000"/>
          </a:xfrm>
          <a:prstGeom prst="rect">
            <a:avLst/>
          </a:prstGeom>
        </p:spPr>
      </p:pic>
    </p:spTree>
    <p:extLst>
      <p:ext uri="{BB962C8B-B14F-4D97-AF65-F5344CB8AC3E}">
        <p14:creationId xmlns:p14="http://schemas.microsoft.com/office/powerpoint/2010/main" val="215612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B7BCDD15-3BF5-555E-30F7-1C4513E52DF1}"/>
              </a:ext>
            </a:extLst>
          </p:cNvPr>
          <p:cNvSpPr txBox="1"/>
          <p:nvPr/>
        </p:nvSpPr>
        <p:spPr>
          <a:xfrm>
            <a:off x="481263" y="751344"/>
            <a:ext cx="4734425" cy="5355312"/>
          </a:xfrm>
          <a:prstGeom prst="rect">
            <a:avLst/>
          </a:prstGeom>
          <a:noFill/>
        </p:spPr>
        <p:txBody>
          <a:bodyPr wrap="square">
            <a:spAutoFit/>
          </a:bodyPr>
          <a:lstStyle/>
          <a:p>
            <a:pPr algn="just"/>
            <a:r>
              <a:rPr lang="it-IT" i="1" dirty="0"/>
              <a:t>…«tutti i più grandi problemi della sanità nascono da riforme fatte a metà, controriforme, equivoci riformatori, uso di concetti superati, quindi anacronistici, insufficienza ideativa, mancanza di soluzioni soddisfacenti, aporie, poca innovatività di pensiero, ecc., ecc.</a:t>
            </a:r>
          </a:p>
          <a:p>
            <a:pPr algn="just"/>
            <a:r>
              <a:rPr lang="it-IT" i="1" dirty="0"/>
              <a:t>… </a:t>
            </a:r>
            <a:r>
              <a:rPr lang="it-IT" i="1" dirty="0">
                <a:solidFill>
                  <a:srgbClr val="FF0000"/>
                </a:solidFill>
              </a:rPr>
              <a:t>più si contro-riforma più si fa strada un vero e proprio processo di negazione del diritto, cioè più vengono traditi gli ideali, di partenza. Alla fine, siamo riusciti a ridurre il diritto fondamentale alla salute in un diritto potestativo cioè a forza di contro-riformare siamo riusciti a cancellare l’aggettivo “fondamentale” dalla Costituzione.</a:t>
            </a:r>
          </a:p>
          <a:p>
            <a:pPr algn="just"/>
            <a:r>
              <a:rPr lang="it-IT" i="1" dirty="0"/>
              <a:t>Lo strappo quindi si ha negli anni '90 quando si rinuncia ad attuare la 833 e si mette in pista un contro-progetto, la famosa “riforma della riforma”, ispirato dalle ideologie neoliberiste e aziendaliste del mercato. E a partire da questo strappo altri strappi a non finire».</a:t>
            </a:r>
          </a:p>
        </p:txBody>
      </p:sp>
      <p:pic>
        <p:nvPicPr>
          <p:cNvPr id="6146" name="Picture 2" descr="Ivan Cavicchi: &quot;Ripensiamo il paradigma della medicina&quot; - YouTube">
            <a:extLst>
              <a:ext uri="{FF2B5EF4-FFF2-40B4-BE49-F238E27FC236}">
                <a16:creationId xmlns:a16="http://schemas.microsoft.com/office/drawing/2014/main" id="{6711399A-D521-626D-5229-384AB4E1D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626" y="860293"/>
            <a:ext cx="4734425" cy="2663114"/>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17421692-CA2F-D33D-C1A7-C7933E6410EE}"/>
              </a:ext>
            </a:extLst>
          </p:cNvPr>
          <p:cNvSpPr txBox="1"/>
          <p:nvPr/>
        </p:nvSpPr>
        <p:spPr>
          <a:xfrm>
            <a:off x="7772398" y="3679818"/>
            <a:ext cx="1858879" cy="276999"/>
          </a:xfrm>
          <a:prstGeom prst="rect">
            <a:avLst/>
          </a:prstGeom>
          <a:noFill/>
        </p:spPr>
        <p:txBody>
          <a:bodyPr wrap="square" rtlCol="0">
            <a:spAutoFit/>
          </a:bodyPr>
          <a:lstStyle/>
          <a:p>
            <a:pPr algn="ctr"/>
            <a:r>
              <a:rPr lang="it-IT" sz="1200" dirty="0"/>
              <a:t>Ivan Cavicchi</a:t>
            </a:r>
          </a:p>
        </p:txBody>
      </p:sp>
      <p:sp>
        <p:nvSpPr>
          <p:cNvPr id="7" name="CasellaDiTesto 6">
            <a:extLst>
              <a:ext uri="{FF2B5EF4-FFF2-40B4-BE49-F238E27FC236}">
                <a16:creationId xmlns:a16="http://schemas.microsoft.com/office/drawing/2014/main" id="{0E4370F8-8C38-5578-F6A6-3CF6FAC9561A}"/>
              </a:ext>
            </a:extLst>
          </p:cNvPr>
          <p:cNvSpPr txBox="1"/>
          <p:nvPr/>
        </p:nvSpPr>
        <p:spPr>
          <a:xfrm>
            <a:off x="6551195" y="4421605"/>
            <a:ext cx="4565984" cy="1323439"/>
          </a:xfrm>
          <a:prstGeom prst="rect">
            <a:avLst/>
          </a:prstGeom>
          <a:noFill/>
        </p:spPr>
        <p:txBody>
          <a:bodyPr wrap="square" rtlCol="0">
            <a:spAutoFit/>
          </a:bodyPr>
          <a:lstStyle/>
          <a:p>
            <a:pPr algn="ctr"/>
            <a:r>
              <a:rPr lang="it-IT" sz="4000" b="1" dirty="0">
                <a:solidFill>
                  <a:srgbClr val="FF0000"/>
                </a:solidFill>
              </a:rPr>
              <a:t>Grazie per l’attenzione !</a:t>
            </a:r>
          </a:p>
        </p:txBody>
      </p:sp>
    </p:spTree>
    <p:extLst>
      <p:ext uri="{BB962C8B-B14F-4D97-AF65-F5344CB8AC3E}">
        <p14:creationId xmlns:p14="http://schemas.microsoft.com/office/powerpoint/2010/main" val="76742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645E2DB-204D-4328-FCDB-A0C733C4B119}"/>
              </a:ext>
            </a:extLst>
          </p:cNvPr>
          <p:cNvSpPr txBox="1"/>
          <p:nvPr/>
        </p:nvSpPr>
        <p:spPr>
          <a:xfrm>
            <a:off x="619626" y="609600"/>
            <a:ext cx="6155643" cy="369332"/>
          </a:xfrm>
          <a:prstGeom prst="rect">
            <a:avLst/>
          </a:prstGeom>
          <a:noFill/>
        </p:spPr>
        <p:txBody>
          <a:bodyPr wrap="square" rtlCol="0">
            <a:spAutoFit/>
          </a:bodyPr>
          <a:lstStyle/>
          <a:p>
            <a:pPr algn="ctr"/>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C’era una volta… la «Mutua»</a:t>
            </a:r>
          </a:p>
        </p:txBody>
      </p:sp>
      <p:sp>
        <p:nvSpPr>
          <p:cNvPr id="6" name="CasellaDiTesto 5">
            <a:extLst>
              <a:ext uri="{FF2B5EF4-FFF2-40B4-BE49-F238E27FC236}">
                <a16:creationId xmlns:a16="http://schemas.microsoft.com/office/drawing/2014/main" id="{9049C50E-FBD2-A6F7-3258-9B7E7D0BD3D3}"/>
              </a:ext>
            </a:extLst>
          </p:cNvPr>
          <p:cNvSpPr txBox="1"/>
          <p:nvPr/>
        </p:nvSpPr>
        <p:spPr>
          <a:xfrm>
            <a:off x="551905" y="1153231"/>
            <a:ext cx="6223364" cy="2677656"/>
          </a:xfrm>
          <a:prstGeom prst="rect">
            <a:avLst/>
          </a:prstGeom>
          <a:noFill/>
        </p:spPr>
        <p:txBody>
          <a:bodyPr wrap="square">
            <a:spAutoFit/>
          </a:bodyPr>
          <a:lstStyle/>
          <a:p>
            <a:pPr algn="just"/>
            <a:r>
              <a:rPr lang="it-IT" sz="1400" b="0" i="0" dirty="0">
                <a:solidFill>
                  <a:srgbClr val="202122"/>
                </a:solidFill>
                <a:effectLst/>
                <a:latin typeface="Arial" panose="020B0604020202020204" pitchFamily="34" charset="0"/>
              </a:rPr>
              <a:t>Prima della sua istituzione il sistema assistenziale-sanitario era basato su numerosi "enti mutualistici" o "casse mutue". Il più importante tra di essi era l'Istituto nazionale per l'assicurazione contro le malattie (INAM). Ciascun ente era competente per una determinata categoria di lavoratori che, con i familiari a carico, erano obbligatoriamente iscritti allo stesso e, in questo modo, fruivano dell'assicurazione sanitaria per provvedere alle cure mediche e ospedaliere, finanziata con i contributi versati dagli stessi lavoratori e dai loro datori di lavoro. </a:t>
            </a:r>
            <a:r>
              <a:rPr lang="it-IT" sz="1400" b="1" i="0" dirty="0">
                <a:solidFill>
                  <a:srgbClr val="FF0000"/>
                </a:solidFill>
                <a:effectLst>
                  <a:outerShdw blurRad="38100" dist="38100" dir="2700000" algn="tl">
                    <a:srgbClr val="000000">
                      <a:alpha val="43137"/>
                    </a:srgbClr>
                  </a:outerShdw>
                </a:effectLst>
                <a:latin typeface="Arial" panose="020B0604020202020204" pitchFamily="34" charset="0"/>
              </a:rPr>
              <a:t>Il diritto alla tutela della salute era quindi correlato non all'essere cittadino ma all'essere lavoratore (o suo familiare) con conseguenti casi di mancata copertura; vi erano, inoltre, sperequazioni tra gli stessi assistiti, vista la disomogeneità delle prestazioni assicurate dalle varie casse mutue.</a:t>
            </a:r>
            <a:endParaRPr lang="it-IT" sz="1400" b="1" dirty="0">
              <a:solidFill>
                <a:srgbClr val="FF0000"/>
              </a:solidFill>
              <a:effectLst>
                <a:outerShdw blurRad="38100" dist="38100" dir="2700000" algn="tl">
                  <a:srgbClr val="000000">
                    <a:alpha val="43137"/>
                  </a:srgbClr>
                </a:outerShdw>
              </a:effectLst>
            </a:endParaRPr>
          </a:p>
        </p:txBody>
      </p:sp>
      <p:pic>
        <p:nvPicPr>
          <p:cNvPr id="1026" name="Picture 2" descr="POLIAMBULATORIO EX INAM">
            <a:extLst>
              <a:ext uri="{FF2B5EF4-FFF2-40B4-BE49-F238E27FC236}">
                <a16:creationId xmlns:a16="http://schemas.microsoft.com/office/drawing/2014/main" id="{F3F89E1B-521A-F24E-6A81-F247D0B5A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38" y="4145244"/>
            <a:ext cx="4995446" cy="23549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 prestazione dell'E.N.P.A.S - Libro Usato - E.N.P.A.S. - | IBS">
            <a:extLst>
              <a:ext uri="{FF2B5EF4-FFF2-40B4-BE49-F238E27FC236}">
                <a16:creationId xmlns:a16="http://schemas.microsoft.com/office/drawing/2014/main" id="{96372672-5AE2-BDA5-80B0-BA4E4474B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895" y="793502"/>
            <a:ext cx="3537694" cy="5379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23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67E0557-78C3-40E2-C7D9-6D5953CD2A73}"/>
              </a:ext>
            </a:extLst>
          </p:cNvPr>
          <p:cNvSpPr txBox="1"/>
          <p:nvPr/>
        </p:nvSpPr>
        <p:spPr>
          <a:xfrm>
            <a:off x="547437" y="1213008"/>
            <a:ext cx="6605337" cy="4431983"/>
          </a:xfrm>
          <a:prstGeom prst="rect">
            <a:avLst/>
          </a:prstGeom>
          <a:noFill/>
        </p:spPr>
        <p:txBody>
          <a:bodyPr wrap="square">
            <a:spAutoFit/>
          </a:bodyPr>
          <a:lstStyle/>
          <a:p>
            <a:pPr algn="just"/>
            <a:r>
              <a:rPr lang="it-IT" b="0" i="0" dirty="0">
                <a:solidFill>
                  <a:srgbClr val="110A0A"/>
                </a:solidFill>
                <a:effectLst/>
                <a:latin typeface="Arial" panose="020B0604020202020204" pitchFamily="34" charset="0"/>
                <a:cs typeface="Arial" panose="020B0604020202020204" pitchFamily="34" charset="0"/>
              </a:rPr>
              <a:t>All’epoca delle Casse Mutue il sindacalismo medico, per il settore dei Medici Ambulatoriali interni, era rappresentato maggiormente dal </a:t>
            </a:r>
            <a:r>
              <a:rPr lang="it-IT" b="0" i="0" dirty="0">
                <a:solidFill>
                  <a:srgbClr val="FF0000"/>
                </a:solidFill>
                <a:effectLst/>
                <a:latin typeface="Arial" panose="020B0604020202020204" pitchFamily="34" charset="0"/>
                <a:cs typeface="Arial" panose="020B0604020202020204" pitchFamily="34" charset="0"/>
              </a:rPr>
              <a:t>SIMMA (Sindacato Italiano Medici Mutualisti Ambulatoriali).</a:t>
            </a:r>
          </a:p>
          <a:p>
            <a:pPr algn="just"/>
            <a:r>
              <a:rPr lang="it-IT" b="1" dirty="0">
                <a:solidFill>
                  <a:srgbClr val="110A0A"/>
                </a:solidFill>
                <a:latin typeface="Arial" panose="020B0604020202020204" pitchFamily="34" charset="0"/>
                <a:cs typeface="Arial" panose="020B0604020202020204" pitchFamily="34" charset="0"/>
              </a:rPr>
              <a:t>Nel 1968</a:t>
            </a:r>
            <a:r>
              <a:rPr lang="it-IT" dirty="0">
                <a:solidFill>
                  <a:srgbClr val="110A0A"/>
                </a:solidFill>
                <a:latin typeface="Arial" panose="020B0604020202020204" pitchFamily="34" charset="0"/>
                <a:cs typeface="Arial" panose="020B0604020202020204" pitchFamily="34" charset="0"/>
              </a:rPr>
              <a:t>, su iniziativa di Parodi, Bolognesi, </a:t>
            </a:r>
            <a:r>
              <a:rPr lang="it-IT" dirty="0" err="1">
                <a:solidFill>
                  <a:srgbClr val="110A0A"/>
                </a:solidFill>
                <a:latin typeface="Arial" panose="020B0604020202020204" pitchFamily="34" charset="0"/>
                <a:cs typeface="Arial" panose="020B0604020202020204" pitchFamily="34" charset="0"/>
              </a:rPr>
              <a:t>Meledandri</a:t>
            </a:r>
            <a:r>
              <a:rPr lang="it-IT" dirty="0">
                <a:solidFill>
                  <a:srgbClr val="110A0A"/>
                </a:solidFill>
                <a:latin typeface="Arial" panose="020B0604020202020204" pitchFamily="34" charset="0"/>
                <a:cs typeface="Arial" panose="020B0604020202020204" pitchFamily="34" charset="0"/>
              </a:rPr>
              <a:t>, </a:t>
            </a:r>
            <a:r>
              <a:rPr lang="it-IT" dirty="0" err="1">
                <a:solidFill>
                  <a:srgbClr val="110A0A"/>
                </a:solidFill>
                <a:latin typeface="Arial" panose="020B0604020202020204" pitchFamily="34" charset="0"/>
                <a:cs typeface="Arial" panose="020B0604020202020204" pitchFamily="34" charset="0"/>
              </a:rPr>
              <a:t>Latanza</a:t>
            </a:r>
            <a:r>
              <a:rPr lang="it-IT" dirty="0">
                <a:solidFill>
                  <a:srgbClr val="110A0A"/>
                </a:solidFill>
                <a:latin typeface="Arial" panose="020B0604020202020204" pitchFamily="34" charset="0"/>
                <a:cs typeface="Arial" panose="020B0604020202020204" pitchFamily="34" charset="0"/>
              </a:rPr>
              <a:t> e Barillaro, si giunse ad indire il primo Congresso Nazionale del SUMAI, che ebbe un proprio statuto ed una Segreteria nazionale, che riuscì a coagulare tutte le sigle del variopinto mondo sindacale di allora.</a:t>
            </a:r>
          </a:p>
          <a:p>
            <a:pPr algn="just"/>
            <a:endParaRPr lang="it-IT" dirty="0">
              <a:solidFill>
                <a:srgbClr val="110A0A"/>
              </a:solidFill>
              <a:latin typeface="Arial" panose="020B0604020202020204" pitchFamily="34" charset="0"/>
              <a:cs typeface="Arial" panose="020B0604020202020204" pitchFamily="34" charset="0"/>
            </a:endParaRPr>
          </a:p>
          <a:p>
            <a:pPr algn="just"/>
            <a:r>
              <a:rPr lang="it-IT" b="1" i="0" dirty="0">
                <a:solidFill>
                  <a:srgbClr val="FF0000"/>
                </a:solidFill>
                <a:effectLst/>
                <a:latin typeface="Arial" panose="020B0604020202020204" pitchFamily="34" charset="0"/>
                <a:cs typeface="Arial" panose="020B0604020202020204" pitchFamily="34" charset="0"/>
              </a:rPr>
              <a:t>Atto fondamentale fu ottenere un Contratto nazionale pubblicato come DPR, quindi con valore di Legge.</a:t>
            </a:r>
          </a:p>
          <a:p>
            <a:pPr algn="just"/>
            <a:endParaRPr lang="it-IT" b="0" i="0" dirty="0">
              <a:solidFill>
                <a:srgbClr val="110A0A"/>
              </a:solidFill>
              <a:effectLst/>
              <a:latin typeface="Arial" panose="020B0604020202020204" pitchFamily="34" charset="0"/>
              <a:cs typeface="Arial" panose="020B0604020202020204" pitchFamily="34" charset="0"/>
            </a:endParaRPr>
          </a:p>
          <a:p>
            <a:pPr algn="ctr"/>
            <a:r>
              <a:rPr lang="it-IT" sz="24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L’Atto costitutivo del SUMAI è datato </a:t>
            </a:r>
          </a:p>
          <a:p>
            <a:pPr algn="ctr"/>
            <a:r>
              <a:rPr lang="it-IT" sz="2400" b="1" i="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 dicembre 1976</a:t>
            </a:r>
          </a:p>
        </p:txBody>
      </p:sp>
      <p:pic>
        <p:nvPicPr>
          <p:cNvPr id="4098" name="Picture 2" descr="Eolo Parodi - Wikipedia">
            <a:extLst>
              <a:ext uri="{FF2B5EF4-FFF2-40B4-BE49-F238E27FC236}">
                <a16:creationId xmlns:a16="http://schemas.microsoft.com/office/drawing/2014/main" id="{87E28D54-03C1-4707-64BA-10CCC928E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6978" y="577932"/>
            <a:ext cx="181927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npam ricorda Benito Meledandri - Fondazione Enpam | Ente Nazionale di  Previdenza ed Assistenza dei Medici e degli Odontoiatri">
            <a:extLst>
              <a:ext uri="{FF2B5EF4-FFF2-40B4-BE49-F238E27FC236}">
                <a16:creationId xmlns:a16="http://schemas.microsoft.com/office/drawing/2014/main" id="{3D854A8E-D406-49A8-00EB-C867A5165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1436" y="3875857"/>
            <a:ext cx="1905000" cy="216217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274D79A6-BDF8-5660-8ECA-D1A46090424F}"/>
              </a:ext>
            </a:extLst>
          </p:cNvPr>
          <p:cNvSpPr txBox="1"/>
          <p:nvPr/>
        </p:nvSpPr>
        <p:spPr>
          <a:xfrm>
            <a:off x="7847472" y="3167390"/>
            <a:ext cx="1643061" cy="261610"/>
          </a:xfrm>
          <a:prstGeom prst="rect">
            <a:avLst/>
          </a:prstGeom>
          <a:noFill/>
        </p:spPr>
        <p:txBody>
          <a:bodyPr wrap="square">
            <a:spAutoFit/>
          </a:bodyPr>
          <a:lstStyle/>
          <a:p>
            <a:pPr algn="ctr"/>
            <a:r>
              <a:rPr lang="it-IT" sz="1100" dirty="0">
                <a:solidFill>
                  <a:srgbClr val="110A0A"/>
                </a:solidFill>
                <a:latin typeface="Montserrat" panose="00000500000000000000" pitchFamily="2" charset="0"/>
              </a:rPr>
              <a:t>Eolo Parodi</a:t>
            </a:r>
          </a:p>
        </p:txBody>
      </p:sp>
      <p:sp>
        <p:nvSpPr>
          <p:cNvPr id="5" name="CasellaDiTesto 4">
            <a:extLst>
              <a:ext uri="{FF2B5EF4-FFF2-40B4-BE49-F238E27FC236}">
                <a16:creationId xmlns:a16="http://schemas.microsoft.com/office/drawing/2014/main" id="{CF9F239D-2811-FC3E-1810-82C6E1EF0FD6}"/>
              </a:ext>
            </a:extLst>
          </p:cNvPr>
          <p:cNvSpPr txBox="1"/>
          <p:nvPr/>
        </p:nvSpPr>
        <p:spPr>
          <a:xfrm>
            <a:off x="9822405" y="6128847"/>
            <a:ext cx="1643061" cy="261610"/>
          </a:xfrm>
          <a:prstGeom prst="rect">
            <a:avLst/>
          </a:prstGeom>
          <a:noFill/>
        </p:spPr>
        <p:txBody>
          <a:bodyPr wrap="square">
            <a:spAutoFit/>
          </a:bodyPr>
          <a:lstStyle/>
          <a:p>
            <a:pPr algn="ctr"/>
            <a:r>
              <a:rPr lang="it-IT" sz="1100" dirty="0">
                <a:solidFill>
                  <a:srgbClr val="110A0A"/>
                </a:solidFill>
                <a:latin typeface="Montserrat" panose="00000500000000000000" pitchFamily="2" charset="0"/>
              </a:rPr>
              <a:t>Benito </a:t>
            </a:r>
            <a:r>
              <a:rPr lang="it-IT" sz="1100" dirty="0" err="1">
                <a:solidFill>
                  <a:srgbClr val="110A0A"/>
                </a:solidFill>
                <a:latin typeface="Montserrat" panose="00000500000000000000" pitchFamily="2" charset="0"/>
              </a:rPr>
              <a:t>Meledandri</a:t>
            </a:r>
            <a:endParaRPr lang="it-IT" sz="1100" dirty="0">
              <a:solidFill>
                <a:srgbClr val="110A0A"/>
              </a:solidFill>
              <a:latin typeface="Montserrat" panose="00000500000000000000" pitchFamily="2" charset="0"/>
            </a:endParaRPr>
          </a:p>
        </p:txBody>
      </p:sp>
      <p:sp>
        <p:nvSpPr>
          <p:cNvPr id="8" name="CasellaDiTesto 7">
            <a:extLst>
              <a:ext uri="{FF2B5EF4-FFF2-40B4-BE49-F238E27FC236}">
                <a16:creationId xmlns:a16="http://schemas.microsoft.com/office/drawing/2014/main" id="{690D0896-0618-B71C-387D-10756FE9C0CF}"/>
              </a:ext>
            </a:extLst>
          </p:cNvPr>
          <p:cNvSpPr txBox="1"/>
          <p:nvPr/>
        </p:nvSpPr>
        <p:spPr>
          <a:xfrm>
            <a:off x="735628" y="559526"/>
            <a:ext cx="5834173" cy="369332"/>
          </a:xfrm>
          <a:prstGeom prst="rect">
            <a:avLst/>
          </a:prstGeom>
          <a:noFill/>
        </p:spPr>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1968 - 1976: Preistoria</a:t>
            </a:r>
          </a:p>
        </p:txBody>
      </p:sp>
    </p:spTree>
    <p:extLst>
      <p:ext uri="{BB962C8B-B14F-4D97-AF65-F5344CB8AC3E}">
        <p14:creationId xmlns:p14="http://schemas.microsoft.com/office/powerpoint/2010/main" val="316098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7A100BA-CA6A-3104-1E54-7485FCAB592B}"/>
              </a:ext>
            </a:extLst>
          </p:cNvPr>
          <p:cNvSpPr txBox="1"/>
          <p:nvPr/>
        </p:nvSpPr>
        <p:spPr>
          <a:xfrm>
            <a:off x="625183" y="1372011"/>
            <a:ext cx="5619207" cy="4832092"/>
          </a:xfrm>
          <a:prstGeom prst="rect">
            <a:avLst/>
          </a:prstGeom>
          <a:noFill/>
        </p:spPr>
        <p:txBody>
          <a:bodyPr wrap="square">
            <a:spAutoFit/>
          </a:bodyPr>
          <a:lstStyle/>
          <a:p>
            <a:pPr marL="285750" indent="-285750" algn="just">
              <a:buFont typeface="Arial" panose="020B0604020202020204" pitchFamily="34" charset="0"/>
              <a:buChar char="•"/>
            </a:pPr>
            <a:r>
              <a:rPr lang="it-IT" sz="1400" b="0" i="0" dirty="0">
                <a:solidFill>
                  <a:srgbClr val="202122"/>
                </a:solidFill>
                <a:effectLst/>
                <a:latin typeface="Arial" panose="020B0604020202020204" pitchFamily="34" charset="0"/>
              </a:rPr>
              <a:t>L'ACIS (Alto Commissariato per l'igiene e la salute pubblica), incardinato presso la Presidenza del Consiglio dei ministri, era stato istituito nel 1945 (</a:t>
            </a:r>
            <a:r>
              <a:rPr lang="it-IT" sz="1400" b="0" i="0" u="sng" dirty="0">
                <a:solidFill>
                  <a:srgbClr val="FF0000"/>
                </a:solidFill>
                <a:effectLst/>
                <a:latin typeface="Arial" panose="020B0604020202020204" pitchFamily="34" charset="0"/>
              </a:rPr>
              <a:t>DGLT del 12 luglio 1945 n. 417</a:t>
            </a:r>
            <a:r>
              <a:rPr lang="it-IT" sz="1400" b="0" i="0" dirty="0">
                <a:solidFill>
                  <a:srgbClr val="202122"/>
                </a:solidFill>
                <a:effectLst/>
                <a:latin typeface="Arial" panose="020B0604020202020204" pitchFamily="34" charset="0"/>
              </a:rPr>
              <a:t>, cui si aggiunse il </a:t>
            </a:r>
            <a:r>
              <a:rPr lang="it-IT" sz="1400" b="0" i="0" u="sng" dirty="0">
                <a:solidFill>
                  <a:srgbClr val="FF0000"/>
                </a:solidFill>
                <a:effectLst/>
                <a:latin typeface="Arial" panose="020B0604020202020204" pitchFamily="34" charset="0"/>
              </a:rPr>
              <a:t>DGLT 31 luglio 1945 n. 446 </a:t>
            </a:r>
            <a:r>
              <a:rPr lang="it-IT" sz="1400" b="0" i="0" dirty="0">
                <a:solidFill>
                  <a:srgbClr val="202122"/>
                </a:solidFill>
                <a:effectLst/>
                <a:latin typeface="Arial" panose="020B0604020202020204" pitchFamily="34" charset="0"/>
              </a:rPr>
              <a:t>che ne precisò le competenze).</a:t>
            </a:r>
          </a:p>
          <a:p>
            <a:pPr marL="285750" indent="-285750" algn="just">
              <a:buFont typeface="Arial" panose="020B0604020202020204" pitchFamily="34" charset="0"/>
              <a:buChar char="•"/>
            </a:pPr>
            <a:r>
              <a:rPr lang="it-IT" sz="1400" b="0" i="0" dirty="0">
                <a:solidFill>
                  <a:srgbClr val="202122"/>
                </a:solidFill>
                <a:effectLst/>
                <a:latin typeface="Arial" panose="020B0604020202020204" pitchFamily="34" charset="0"/>
              </a:rPr>
              <a:t>La </a:t>
            </a:r>
            <a:r>
              <a:rPr lang="it-IT" sz="1400" b="0" i="0" u="sng" dirty="0">
                <a:solidFill>
                  <a:srgbClr val="FF0000"/>
                </a:solidFill>
                <a:effectLst/>
                <a:latin typeface="Arial" panose="020B0604020202020204" pitchFamily="34" charset="0"/>
              </a:rPr>
              <a:t>legge 13 marzo 1958, n. 296 </a:t>
            </a:r>
            <a:r>
              <a:rPr lang="it-IT" sz="1400" b="0" i="0" dirty="0">
                <a:solidFill>
                  <a:srgbClr val="202122"/>
                </a:solidFill>
                <a:effectLst/>
                <a:latin typeface="Arial" panose="020B0604020202020204" pitchFamily="34" charset="0"/>
              </a:rPr>
              <a:t>- approvata durante il Governo Zoli - istituì il </a:t>
            </a:r>
            <a:r>
              <a:rPr lang="it-IT" sz="1400" b="1" i="0" dirty="0">
                <a:solidFill>
                  <a:srgbClr val="FF0000"/>
                </a:solidFill>
                <a:effectLst>
                  <a:outerShdw blurRad="38100" dist="38100" dir="2700000" algn="tl">
                    <a:srgbClr val="000000">
                      <a:alpha val="43137"/>
                    </a:srgbClr>
                  </a:outerShdw>
                </a:effectLst>
                <a:latin typeface="Arial" panose="020B0604020202020204" pitchFamily="34" charset="0"/>
              </a:rPr>
              <a:t>Ministero della sanità</a:t>
            </a:r>
            <a:r>
              <a:rPr lang="it-IT" sz="1400" b="0" i="0" dirty="0">
                <a:solidFill>
                  <a:srgbClr val="202122"/>
                </a:solidFill>
                <a:effectLst/>
                <a:latin typeface="Arial" panose="020B0604020202020204" pitchFamily="34" charset="0"/>
              </a:rPr>
              <a:t> scorporando le relative funzioni dall’ACIS; il primo titolare del dicastero fu il medico tisiologo professor Vincenzo Monaldi, esponente della Democrazia Cristiana. </a:t>
            </a:r>
          </a:p>
          <a:p>
            <a:pPr marL="285750" indent="-285750" algn="just">
              <a:buFont typeface="Arial" panose="020B0604020202020204" pitchFamily="34" charset="0"/>
              <a:buChar char="•"/>
            </a:pPr>
            <a:r>
              <a:rPr lang="it-IT" sz="1400" b="0" i="0" dirty="0">
                <a:solidFill>
                  <a:srgbClr val="202122"/>
                </a:solidFill>
                <a:effectLst/>
                <a:latin typeface="Arial" panose="020B0604020202020204" pitchFamily="34" charset="0"/>
              </a:rPr>
              <a:t>Con la </a:t>
            </a:r>
            <a:r>
              <a:rPr lang="it-IT" sz="1400" b="0" i="0" u="sng" dirty="0">
                <a:solidFill>
                  <a:srgbClr val="FF0000"/>
                </a:solidFill>
                <a:effectLst/>
                <a:latin typeface="Arial" panose="020B0604020202020204" pitchFamily="34" charset="0"/>
              </a:rPr>
              <a:t>legge 12 febbraio 1968, n. 132 </a:t>
            </a:r>
            <a:r>
              <a:rPr lang="it-IT" sz="1400" b="0" i="0" dirty="0">
                <a:solidFill>
                  <a:srgbClr val="202122"/>
                </a:solidFill>
                <a:effectLst/>
                <a:latin typeface="Arial" panose="020B0604020202020204" pitchFamily="34" charset="0"/>
              </a:rPr>
              <a:t>(cosiddetta "legge Mariotti", dal nome del Ministro Luigi Mariotti (PSI) fu riformato il sistema degli ospedali, fino ad allora per lo più gestiti da enti di assistenza e beneficenza, trasformandoli in enti pubblici (</a:t>
            </a:r>
            <a:r>
              <a:rPr lang="it-IT" sz="1400" b="0" i="0" dirty="0">
                <a:solidFill>
                  <a:srgbClr val="FF0000"/>
                </a:solidFill>
                <a:effectLst/>
                <a:latin typeface="Arial" panose="020B0604020202020204" pitchFamily="34" charset="0"/>
              </a:rPr>
              <a:t>"enti ospedalieri"</a:t>
            </a:r>
            <a:r>
              <a:rPr lang="it-IT" sz="1400" b="0" i="0" dirty="0">
                <a:solidFill>
                  <a:srgbClr val="202122"/>
                </a:solidFill>
                <a:effectLst/>
                <a:latin typeface="Arial" panose="020B0604020202020204" pitchFamily="34" charset="0"/>
              </a:rPr>
              <a:t>) e disciplinandone l'organizzazione, la classificazione in categorie, le funzioni nell'ambito della programmazione nazionale e regionale ed il finanziamento. </a:t>
            </a:r>
          </a:p>
          <a:p>
            <a:pPr marL="285750" indent="-285750" algn="just">
              <a:buFont typeface="Arial" panose="020B0604020202020204" pitchFamily="34" charset="0"/>
              <a:buChar char="•"/>
            </a:pPr>
            <a:r>
              <a:rPr lang="it-IT" sz="1400" b="0" i="0" dirty="0">
                <a:solidFill>
                  <a:srgbClr val="202122"/>
                </a:solidFill>
                <a:effectLst/>
                <a:latin typeface="Arial" panose="020B0604020202020204" pitchFamily="34" charset="0"/>
              </a:rPr>
              <a:t>La </a:t>
            </a:r>
            <a:r>
              <a:rPr lang="it-IT" sz="1400" b="0" i="0" u="sng" dirty="0">
                <a:solidFill>
                  <a:srgbClr val="FF0000"/>
                </a:solidFill>
                <a:effectLst/>
                <a:latin typeface="Arial" panose="020B0604020202020204" pitchFamily="34" charset="0"/>
              </a:rPr>
              <a:t>legge 17 agosto 1974, n. 386 </a:t>
            </a:r>
            <a:r>
              <a:rPr lang="it-IT" sz="1400" b="0" i="0" dirty="0">
                <a:solidFill>
                  <a:srgbClr val="202122"/>
                </a:solidFill>
                <a:effectLst/>
                <a:latin typeface="Arial" panose="020B0604020202020204" pitchFamily="34" charset="0"/>
              </a:rPr>
              <a:t>estinse i debiti accumulati dagli enti mutualistici nei confronti degli enti ospedalieri, sciolse i consigli di amministrazione dei primi e ne dispose il commissariamento, trasferendo i compiti in materia di assistenza ospedaliera alle Regioni.</a:t>
            </a:r>
            <a:endParaRPr lang="it-IT" sz="1400" dirty="0"/>
          </a:p>
        </p:txBody>
      </p:sp>
      <p:pic>
        <p:nvPicPr>
          <p:cNvPr id="3076" name="Picture 4" descr="Ministero della Salute Archivi - FPA">
            <a:extLst>
              <a:ext uri="{FF2B5EF4-FFF2-40B4-BE49-F238E27FC236}">
                <a16:creationId xmlns:a16="http://schemas.microsoft.com/office/drawing/2014/main" id="{AAC7A05E-F2E3-1574-FFF3-5207CF487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801" y="559526"/>
            <a:ext cx="4791075" cy="19114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nato.it - Scheda di attività di Vincenzo MONALDI - I Legislatura">
            <a:extLst>
              <a:ext uri="{FF2B5EF4-FFF2-40B4-BE49-F238E27FC236}">
                <a16:creationId xmlns:a16="http://schemas.microsoft.com/office/drawing/2014/main" id="{A23D8992-7E94-3F52-AACB-6DF350F4B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801" y="2883067"/>
            <a:ext cx="2190750" cy="310356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0DE51669-4B55-3984-099B-65ABD84B8BA7}"/>
              </a:ext>
            </a:extLst>
          </p:cNvPr>
          <p:cNvSpPr txBox="1"/>
          <p:nvPr/>
        </p:nvSpPr>
        <p:spPr>
          <a:xfrm>
            <a:off x="6569801" y="6143945"/>
            <a:ext cx="2190750" cy="276999"/>
          </a:xfrm>
          <a:prstGeom prst="rect">
            <a:avLst/>
          </a:prstGeom>
          <a:noFill/>
        </p:spPr>
        <p:txBody>
          <a:bodyPr wrap="square">
            <a:spAutoFit/>
          </a:bodyPr>
          <a:lstStyle/>
          <a:p>
            <a:pPr algn="ctr"/>
            <a:r>
              <a:rPr lang="it-IT" sz="1200" b="0" i="0" dirty="0">
                <a:solidFill>
                  <a:srgbClr val="202122"/>
                </a:solidFill>
                <a:effectLst/>
                <a:latin typeface="Arial" panose="020B0604020202020204" pitchFamily="34" charset="0"/>
              </a:rPr>
              <a:t>Prof. Vincenzo Monaldi</a:t>
            </a:r>
            <a:endParaRPr lang="it-IT" sz="1200" dirty="0"/>
          </a:p>
        </p:txBody>
      </p:sp>
      <p:sp>
        <p:nvSpPr>
          <p:cNvPr id="2" name="CasellaDiTesto 1">
            <a:extLst>
              <a:ext uri="{FF2B5EF4-FFF2-40B4-BE49-F238E27FC236}">
                <a16:creationId xmlns:a16="http://schemas.microsoft.com/office/drawing/2014/main" id="{4EAC1016-37C9-2B67-410D-D31FCB2C115C}"/>
              </a:ext>
            </a:extLst>
          </p:cNvPr>
          <p:cNvSpPr txBox="1"/>
          <p:nvPr/>
        </p:nvSpPr>
        <p:spPr>
          <a:xfrm>
            <a:off x="735628" y="559526"/>
            <a:ext cx="6862314" cy="369332"/>
          </a:xfrm>
          <a:prstGeom prst="rect">
            <a:avLst/>
          </a:prstGeom>
          <a:noFill/>
        </p:spPr>
        <p:txBody>
          <a:bodyPr wrap="square" rtlCol="0">
            <a:spAutoFit/>
          </a:bodyPr>
          <a:lstStyle/>
          <a:p>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1945 - 1974: il percorso verso il Sistema Sanitario Nazionale</a:t>
            </a:r>
          </a:p>
        </p:txBody>
      </p:sp>
      <p:pic>
        <p:nvPicPr>
          <p:cNvPr id="1026" name="Picture 2" descr="Breve storia delle riforme sanitarie dal 1968 ad oggi, la riforma Mariotti">
            <a:extLst>
              <a:ext uri="{FF2B5EF4-FFF2-40B4-BE49-F238E27FC236}">
                <a16:creationId xmlns:a16="http://schemas.microsoft.com/office/drawing/2014/main" id="{1AFB355C-358D-FB2F-649D-4FBA46850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8288" y="3395830"/>
            <a:ext cx="2105025"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3767809F-4D42-C18F-C3EA-15D9BACC6C99}"/>
              </a:ext>
            </a:extLst>
          </p:cNvPr>
          <p:cNvSpPr txBox="1"/>
          <p:nvPr/>
        </p:nvSpPr>
        <p:spPr>
          <a:xfrm>
            <a:off x="9514546" y="6143944"/>
            <a:ext cx="1599403" cy="276999"/>
          </a:xfrm>
          <a:prstGeom prst="rect">
            <a:avLst/>
          </a:prstGeom>
          <a:noFill/>
        </p:spPr>
        <p:txBody>
          <a:bodyPr wrap="square">
            <a:spAutoFit/>
          </a:bodyPr>
          <a:lstStyle/>
          <a:p>
            <a:pPr algn="ctr"/>
            <a:r>
              <a:rPr lang="it-IT" sz="1200" b="0" i="0" dirty="0">
                <a:solidFill>
                  <a:srgbClr val="202122"/>
                </a:solidFill>
                <a:effectLst/>
                <a:latin typeface="Arial" panose="020B0604020202020204" pitchFamily="34" charset="0"/>
              </a:rPr>
              <a:t>On. Luigi Mariotti </a:t>
            </a:r>
            <a:endParaRPr lang="it-IT" sz="1200" dirty="0"/>
          </a:p>
        </p:txBody>
      </p:sp>
    </p:spTree>
    <p:extLst>
      <p:ext uri="{BB962C8B-B14F-4D97-AF65-F5344CB8AC3E}">
        <p14:creationId xmlns:p14="http://schemas.microsoft.com/office/powerpoint/2010/main" val="402796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fade">
                                      <p:cBhvr>
                                        <p:cTn id="10" dur="500"/>
                                        <p:tgtEl>
                                          <p:spTgt spid="30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7A100BA-CA6A-3104-1E54-7485FCAB592B}"/>
              </a:ext>
            </a:extLst>
          </p:cNvPr>
          <p:cNvSpPr txBox="1"/>
          <p:nvPr/>
        </p:nvSpPr>
        <p:spPr>
          <a:xfrm>
            <a:off x="781595" y="1255928"/>
            <a:ext cx="4152355" cy="5262979"/>
          </a:xfrm>
          <a:prstGeom prst="rect">
            <a:avLst/>
          </a:prstGeom>
          <a:noFill/>
        </p:spPr>
        <p:txBody>
          <a:bodyPr wrap="square">
            <a:spAutoFit/>
          </a:bodyPr>
          <a:lstStyle/>
          <a:p>
            <a:pPr algn="just"/>
            <a:r>
              <a:rPr lang="it-IT" sz="1400" b="0" i="0" dirty="0">
                <a:solidFill>
                  <a:srgbClr val="202122"/>
                </a:solidFill>
                <a:effectLst/>
                <a:latin typeface="Arial" panose="020B0604020202020204" pitchFamily="34" charset="0"/>
              </a:rPr>
              <a:t>Infine, il governo Andreotti IV su proposta del ministro della sanità Tina Anselmi, con la legge </a:t>
            </a:r>
            <a:r>
              <a:rPr lang="it-IT" sz="1400" b="1" i="0" dirty="0">
                <a:solidFill>
                  <a:srgbClr val="FF0000"/>
                </a:solidFill>
                <a:effectLst>
                  <a:outerShdw blurRad="38100" dist="38100" dir="2700000" algn="tl">
                    <a:srgbClr val="000000">
                      <a:alpha val="43137"/>
                    </a:srgbClr>
                  </a:outerShdw>
                </a:effectLst>
                <a:latin typeface="Arial" panose="020B0604020202020204" pitchFamily="34" charset="0"/>
              </a:rPr>
              <a:t>23 dicembre 1978, n. 833 </a:t>
            </a:r>
            <a:r>
              <a:rPr lang="it-IT" sz="1400" b="0" i="0" dirty="0">
                <a:solidFill>
                  <a:srgbClr val="202122"/>
                </a:solidFill>
                <a:effectLst/>
                <a:latin typeface="Arial" panose="020B0604020202020204" pitchFamily="34" charset="0"/>
              </a:rPr>
              <a:t>soppresse il sistema mutualistico ed istituì il SSN - "Servizio sanitario nazionale", con decorrenza dal 1º luglio 1980. Il principio guida del sistema sanitario nazionale sarebbe stato, nelle intenzioni dei suoi costitutori, quello della sanità come bene universalmente fruibile. </a:t>
            </a:r>
            <a:r>
              <a:rPr lang="it-IT" sz="1400" b="0" i="0" dirty="0">
                <a:solidFill>
                  <a:srgbClr val="FF0000"/>
                </a:solidFill>
                <a:effectLst/>
                <a:latin typeface="Arial" panose="020B0604020202020204" pitchFamily="34" charset="0"/>
              </a:rPr>
              <a:t>La legge estese l’opera di diffusione della sanità come bene pubblico essenziale e, attraverso l’istituzione del Fondo Sanitario Nazionale (FSN), </a:t>
            </a:r>
            <a:r>
              <a:rPr lang="it-IT" sz="1400" b="0" i="0" dirty="0">
                <a:solidFill>
                  <a:srgbClr val="202122"/>
                </a:solidFill>
                <a:effectLst/>
                <a:latin typeface="Arial" panose="020B0604020202020204" pitchFamily="34" charset="0"/>
              </a:rPr>
              <a:t>incarica il governo centrale di reperire annualmente le risorse.</a:t>
            </a:r>
          </a:p>
          <a:p>
            <a:pPr algn="just"/>
            <a:r>
              <a:rPr lang="it-IT" sz="1400" b="0" i="0" dirty="0">
                <a:solidFill>
                  <a:srgbClr val="202122"/>
                </a:solidFill>
                <a:effectLst/>
                <a:latin typeface="Arial" panose="020B0604020202020204" pitchFamily="34" charset="0"/>
              </a:rPr>
              <a:t>Il nuovo sistema sanitario, </a:t>
            </a:r>
            <a:r>
              <a:rPr lang="it-IT" sz="1400" b="0" i="0" dirty="0">
                <a:solidFill>
                  <a:srgbClr val="FF0000"/>
                </a:solidFill>
                <a:effectLst/>
                <a:latin typeface="Arial" panose="020B0604020202020204" pitchFamily="34" charset="0"/>
              </a:rPr>
              <a:t>basato sul ruolo fondamentale delle Regioni</a:t>
            </a:r>
            <a:r>
              <a:rPr lang="it-IT" sz="1400" b="0" i="0" dirty="0">
                <a:solidFill>
                  <a:srgbClr val="202122"/>
                </a:solidFill>
                <a:effectLst/>
                <a:latin typeface="Arial" panose="020B0604020202020204" pitchFamily="34" charset="0"/>
              </a:rPr>
              <a:t>, fu realizzato su iniziativa di Aldo Aniasi, Ministro della sanità nei governi Cossiga II e Forlani. A partire dagli anni ottanta, il concetto di salute da bene universale e gratuito (e quindi diritto per l'autonomia) è progressivamente mutato in quello di </a:t>
            </a:r>
            <a:r>
              <a:rPr lang="it-IT" sz="1400" b="1" i="0" dirty="0">
                <a:solidFill>
                  <a:srgbClr val="FF0000"/>
                </a:solidFill>
                <a:effectLst/>
                <a:latin typeface="Arial" panose="020B0604020202020204" pitchFamily="34" charset="0"/>
              </a:rPr>
              <a:t>bene necessario per l'equità</a:t>
            </a:r>
            <a:r>
              <a:rPr lang="it-IT" sz="1400" b="0" i="0" dirty="0">
                <a:solidFill>
                  <a:srgbClr val="202122"/>
                </a:solidFill>
                <a:effectLst/>
                <a:latin typeface="Arial" panose="020B0604020202020204" pitchFamily="34" charset="0"/>
              </a:rPr>
              <a:t> (una concessione), come un fatto di equità verso i poveri, piuttosto che come un bene per tutti quelli che sono presenti nella società.</a:t>
            </a:r>
          </a:p>
        </p:txBody>
      </p:sp>
      <p:pic>
        <p:nvPicPr>
          <p:cNvPr id="2050" name="Picture 2" descr="28 /12/1978: ISTITUZIONE DEL SERVIZIO SANITARIO NAZIONALE - YouTube">
            <a:extLst>
              <a:ext uri="{FF2B5EF4-FFF2-40B4-BE49-F238E27FC236}">
                <a16:creationId xmlns:a16="http://schemas.microsoft.com/office/drawing/2014/main" id="{195AFB16-8C90-A553-B2B2-E1C4D9E45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558054"/>
            <a:ext cx="5122968" cy="28816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na Anselmi, la prima ministra | Vanity Fair Italia">
            <a:extLst>
              <a:ext uri="{FF2B5EF4-FFF2-40B4-BE49-F238E27FC236}">
                <a16:creationId xmlns:a16="http://schemas.microsoft.com/office/drawing/2014/main" id="{A16FF673-2779-A193-79F9-C50FA8768A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418" y="522854"/>
            <a:ext cx="3133451" cy="23500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ldo Aniasi - Wikipedia">
            <a:extLst>
              <a:ext uri="{FF2B5EF4-FFF2-40B4-BE49-F238E27FC236}">
                <a16:creationId xmlns:a16="http://schemas.microsoft.com/office/drawing/2014/main" id="{D5C619C1-F172-89DD-936D-450B7834C6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863" y="350112"/>
            <a:ext cx="1819275" cy="269557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06046F29-6E13-CE49-570A-1E6D91CBD000}"/>
              </a:ext>
            </a:extLst>
          </p:cNvPr>
          <p:cNvSpPr txBox="1"/>
          <p:nvPr/>
        </p:nvSpPr>
        <p:spPr>
          <a:xfrm>
            <a:off x="427121" y="499310"/>
            <a:ext cx="4957011" cy="369332"/>
          </a:xfrm>
          <a:prstGeom prst="rect">
            <a:avLst/>
          </a:prstGeom>
          <a:noFill/>
        </p:spPr>
        <p:txBody>
          <a:bodyPr wrap="square" rtlCol="0">
            <a:spAutoFit/>
          </a:bodyPr>
          <a:lstStyle/>
          <a:p>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1978: nasce il Sistema Sanitario Nazionale</a:t>
            </a:r>
          </a:p>
        </p:txBody>
      </p:sp>
      <p:sp>
        <p:nvSpPr>
          <p:cNvPr id="3" name="CasellaDiTesto 2">
            <a:extLst>
              <a:ext uri="{FF2B5EF4-FFF2-40B4-BE49-F238E27FC236}">
                <a16:creationId xmlns:a16="http://schemas.microsoft.com/office/drawing/2014/main" id="{B148160E-94FD-E88A-B6C9-5484D5B4BD84}"/>
              </a:ext>
            </a:extLst>
          </p:cNvPr>
          <p:cNvSpPr txBox="1"/>
          <p:nvPr/>
        </p:nvSpPr>
        <p:spPr>
          <a:xfrm>
            <a:off x="6436394" y="3022948"/>
            <a:ext cx="2190750" cy="276999"/>
          </a:xfrm>
          <a:prstGeom prst="rect">
            <a:avLst/>
          </a:prstGeom>
          <a:noFill/>
        </p:spPr>
        <p:txBody>
          <a:bodyPr wrap="square">
            <a:spAutoFit/>
          </a:bodyPr>
          <a:lstStyle/>
          <a:p>
            <a:pPr algn="ctr"/>
            <a:r>
              <a:rPr lang="it-IT" sz="1200" b="0" i="0" dirty="0">
                <a:solidFill>
                  <a:srgbClr val="202122"/>
                </a:solidFill>
                <a:effectLst/>
                <a:latin typeface="Arial" panose="020B0604020202020204" pitchFamily="34" charset="0"/>
              </a:rPr>
              <a:t> On. Tina Anselmi</a:t>
            </a:r>
            <a:endParaRPr lang="it-IT" sz="1200" dirty="0"/>
          </a:p>
        </p:txBody>
      </p:sp>
      <p:sp>
        <p:nvSpPr>
          <p:cNvPr id="4" name="CasellaDiTesto 3">
            <a:extLst>
              <a:ext uri="{FF2B5EF4-FFF2-40B4-BE49-F238E27FC236}">
                <a16:creationId xmlns:a16="http://schemas.microsoft.com/office/drawing/2014/main" id="{96410F85-F6D1-E0DB-B40E-2319BB5757DD}"/>
              </a:ext>
            </a:extLst>
          </p:cNvPr>
          <p:cNvSpPr txBox="1"/>
          <p:nvPr/>
        </p:nvSpPr>
        <p:spPr>
          <a:xfrm>
            <a:off x="9458325" y="3076247"/>
            <a:ext cx="2190750" cy="276999"/>
          </a:xfrm>
          <a:prstGeom prst="rect">
            <a:avLst/>
          </a:prstGeom>
          <a:noFill/>
        </p:spPr>
        <p:txBody>
          <a:bodyPr wrap="square">
            <a:spAutoFit/>
          </a:bodyPr>
          <a:lstStyle/>
          <a:p>
            <a:pPr algn="ctr"/>
            <a:r>
              <a:rPr lang="it-IT" sz="1200" b="0" i="0">
                <a:solidFill>
                  <a:srgbClr val="202122"/>
                </a:solidFill>
                <a:effectLst/>
                <a:latin typeface="Arial" panose="020B0604020202020204" pitchFamily="34" charset="0"/>
              </a:rPr>
              <a:t>On. Aldo </a:t>
            </a:r>
            <a:r>
              <a:rPr lang="it-IT" sz="1200" b="0" i="0" dirty="0">
                <a:solidFill>
                  <a:srgbClr val="202122"/>
                </a:solidFill>
                <a:effectLst/>
                <a:latin typeface="Arial" panose="020B0604020202020204" pitchFamily="34" charset="0"/>
              </a:rPr>
              <a:t>Aniasi</a:t>
            </a:r>
            <a:endParaRPr lang="it-IT" sz="1200" dirty="0"/>
          </a:p>
        </p:txBody>
      </p:sp>
    </p:spTree>
    <p:extLst>
      <p:ext uri="{BB962C8B-B14F-4D97-AF65-F5344CB8AC3E}">
        <p14:creationId xmlns:p14="http://schemas.microsoft.com/office/powerpoint/2010/main" val="255758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8 /12/1978: ISTITUZIONE DEL SERVIZIO SANITARIO NAZIONALE - YouTube">
            <a:extLst>
              <a:ext uri="{FF2B5EF4-FFF2-40B4-BE49-F238E27FC236}">
                <a16:creationId xmlns:a16="http://schemas.microsoft.com/office/drawing/2014/main" id="{195AFB16-8C90-A553-B2B2-E1C4D9E45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21" y="366749"/>
            <a:ext cx="3869329" cy="217649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1FEB015E-B71A-DE5C-EF7F-C79AB563DD60}"/>
              </a:ext>
            </a:extLst>
          </p:cNvPr>
          <p:cNvSpPr txBox="1"/>
          <p:nvPr/>
        </p:nvSpPr>
        <p:spPr>
          <a:xfrm>
            <a:off x="4830678" y="451304"/>
            <a:ext cx="6677525" cy="1815882"/>
          </a:xfrm>
          <a:prstGeom prst="rect">
            <a:avLst/>
          </a:prstGeom>
          <a:noFill/>
        </p:spPr>
        <p:txBody>
          <a:bodyPr wrap="square">
            <a:spAutoFit/>
          </a:bodyPr>
          <a:lstStyle/>
          <a:p>
            <a:pPr algn="just"/>
            <a:r>
              <a:rPr lang="it-IT"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specialistica ambulatoriale stessa era compresa nell’Articolo 48 specificamente dedicato al personale a rapporto convenzionale.</a:t>
            </a:r>
          </a:p>
        </p:txBody>
      </p:sp>
      <p:sp>
        <p:nvSpPr>
          <p:cNvPr id="4" name="CasellaDiTesto 3">
            <a:extLst>
              <a:ext uri="{FF2B5EF4-FFF2-40B4-BE49-F238E27FC236}">
                <a16:creationId xmlns:a16="http://schemas.microsoft.com/office/drawing/2014/main" id="{E7BFB82D-32FA-45E7-2EC8-74821348FEDB}"/>
              </a:ext>
            </a:extLst>
          </p:cNvPr>
          <p:cNvSpPr txBox="1"/>
          <p:nvPr/>
        </p:nvSpPr>
        <p:spPr>
          <a:xfrm>
            <a:off x="777899" y="2878581"/>
            <a:ext cx="3301571" cy="3323987"/>
          </a:xfrm>
          <a:prstGeom prst="rect">
            <a:avLst/>
          </a:prstGeom>
          <a:noFill/>
        </p:spPr>
        <p:txBody>
          <a:bodyPr wrap="square">
            <a:spAutoFit/>
          </a:bodyPr>
          <a:lstStyle/>
          <a:p>
            <a:pPr algn="just"/>
            <a:r>
              <a:rPr lang="it-IT" sz="1400" dirty="0">
                <a:latin typeface="Arial" panose="020B0604020202020204" pitchFamily="34" charset="0"/>
                <a:cs typeface="Arial" panose="020B0604020202020204" pitchFamily="34" charset="0"/>
              </a:rPr>
              <a:t>Fino al 1992 era affermazione comune che gli Specialisti Ambulatoriali fossero una categoria di privilegiati dagli Accordi Nazionali economicamente e normativamente vantaggiosi. </a:t>
            </a:r>
          </a:p>
          <a:p>
            <a:pPr algn="just"/>
            <a:r>
              <a:rPr lang="it-IT" sz="1400" dirty="0">
                <a:latin typeface="Arial" panose="020B0604020202020204" pitchFamily="34" charset="0"/>
                <a:cs typeface="Arial" panose="020B0604020202020204" pitchFamily="34" charset="0"/>
              </a:rPr>
              <a:t>Era un’altra epoca, un’epoca in cui nella Sanità si dava tutto a tutti, in cui i medici non avevano alcuna incompatibilità e pertanto tra gli specialisti si annoveravano frequentemente Direttori di Cattedra o di Scuole di Specializzazione o Primari Ospedalieri di fama nazionale ed internazionale che davano prestigio e peso politico alla categoria.</a:t>
            </a:r>
          </a:p>
        </p:txBody>
      </p:sp>
      <p:pic>
        <p:nvPicPr>
          <p:cNvPr id="1026" name="Picture 2" descr="Professore Illustrazioni, Vettoriali E Clipart Stock – (40,327  Illustrazioni Stock)">
            <a:extLst>
              <a:ext uri="{FF2B5EF4-FFF2-40B4-BE49-F238E27FC236}">
                <a16:creationId xmlns:a16="http://schemas.microsoft.com/office/drawing/2014/main" id="{63831B30-D458-9BA5-B966-860B53E22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186" y="2589900"/>
            <a:ext cx="3511216" cy="39013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F5648494-A3B7-8104-C6BD-38E3ABC61B45}"/>
              </a:ext>
            </a:extLst>
          </p:cNvPr>
          <p:cNvSpPr>
            <a:spLocks noChangeArrowheads="1"/>
          </p:cNvSpPr>
          <p:nvPr/>
        </p:nvSpPr>
        <p:spPr bwMode="auto">
          <a:xfrm>
            <a:off x="8169441" y="2589900"/>
            <a:ext cx="3624967" cy="40472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1" i="0" u="none" strike="noStrike" cap="none" normalizeH="0" baseline="0" dirty="0">
                <a:ln>
                  <a:noFill/>
                </a:ln>
                <a:solidFill>
                  <a:srgbClr val="19191A"/>
                </a:solidFill>
                <a:effectLst/>
                <a:latin typeface="Courier New" panose="02070309020205020404" pitchFamily="49" charset="0"/>
                <a:cs typeface="Courier New" panose="02070309020205020404" pitchFamily="49" charset="0"/>
              </a:rPr>
              <a:t>Art. 48. (Personale a rapporto convenzionale)</a:t>
            </a:r>
            <a:r>
              <a:rPr kumimoji="0" lang="it-IT" altLang="it-IT" sz="1000" b="0" i="0" u="none" strike="noStrike" cap="none" normalizeH="0" baseline="0" dirty="0">
                <a:ln>
                  <a:noFill/>
                </a:ln>
                <a:solidFill>
                  <a:srgbClr val="19191A"/>
                </a:solidFill>
                <a:effectLst/>
                <a:latin typeface="Courier New" panose="02070309020205020404" pitchFamily="49" charset="0"/>
                <a:cs typeface="Courier New" panose="02070309020205020404" pitchFamily="49" charset="0"/>
              </a:rPr>
              <a:t> </a:t>
            </a:r>
            <a:r>
              <a:rPr kumimoji="0" lang="it-IT" altLang="it-IT" sz="1000" b="0" i="0" u="none" strike="noStrike" cap="none" normalizeH="0" baseline="0" dirty="0" err="1">
                <a:ln>
                  <a:noFill/>
                </a:ln>
                <a:solidFill>
                  <a:srgbClr val="19191A"/>
                </a:solidFill>
                <a:effectLst/>
                <a:latin typeface="Courier New" panose="02070309020205020404" pitchFamily="49" charset="0"/>
                <a:cs typeface="Courier New" panose="02070309020205020404" pitchFamily="49" charset="0"/>
              </a:rPr>
              <a:t>L'uniformita'</a:t>
            </a:r>
            <a:r>
              <a:rPr kumimoji="0" lang="it-IT" altLang="it-IT" sz="1000" b="0" i="0" u="none" strike="noStrike" cap="none" normalizeH="0" baseline="0" dirty="0">
                <a:ln>
                  <a:noFill/>
                </a:ln>
                <a:solidFill>
                  <a:srgbClr val="19191A"/>
                </a:solidFill>
                <a:effectLst/>
                <a:latin typeface="Courier New" panose="02070309020205020404" pitchFamily="49" charset="0"/>
                <a:cs typeface="Courier New" panose="02070309020205020404" pitchFamily="49" charset="0"/>
              </a:rPr>
              <a:t> del trattamento economico e normativo del personale sanitario a rapporto convenzionale </a:t>
            </a:r>
            <a:r>
              <a:rPr kumimoji="0" lang="it-IT" altLang="it-IT" sz="1000" b="0" i="0" u="none" strike="noStrike" cap="none" normalizeH="0" baseline="0" dirty="0" err="1">
                <a:ln>
                  <a:noFill/>
                </a:ln>
                <a:solidFill>
                  <a:srgbClr val="19191A"/>
                </a:solidFill>
                <a:effectLst/>
                <a:latin typeface="Courier New" panose="02070309020205020404" pitchFamily="49" charset="0"/>
                <a:cs typeface="Courier New" panose="02070309020205020404" pitchFamily="49" charset="0"/>
              </a:rPr>
              <a:t>e'</a:t>
            </a:r>
            <a:r>
              <a:rPr kumimoji="0" lang="it-IT" altLang="it-IT" sz="1000" b="0" i="0" u="none" strike="noStrike" cap="none" normalizeH="0" baseline="0" dirty="0">
                <a:ln>
                  <a:noFill/>
                </a:ln>
                <a:solidFill>
                  <a:srgbClr val="19191A"/>
                </a:solidFill>
                <a:effectLst/>
                <a:latin typeface="Courier New" panose="02070309020205020404" pitchFamily="49" charset="0"/>
                <a:cs typeface="Courier New" panose="02070309020205020404" pitchFamily="49" charset="0"/>
              </a:rPr>
              <a:t> garantita sull'intero territorio nazionale da convenzioni, aventi durata triennale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rgbClr val="19191A"/>
                </a:solidFill>
                <a:effectLst/>
                <a:latin typeface="Courier New" panose="02070309020205020404" pitchFamily="49" charset="0"/>
                <a:cs typeface="Courier New" panose="02070309020205020404" pitchFamily="49" charset="0"/>
              </a:rPr>
              <a:t>L'accordo nazionale di cui al comma precedente </a:t>
            </a:r>
            <a:r>
              <a:rPr kumimoji="0" lang="it-IT" altLang="it-IT" sz="1000" b="0" i="0" u="none" strike="noStrike" cap="none" normalizeH="0" baseline="0" dirty="0" err="1">
                <a:ln>
                  <a:noFill/>
                </a:ln>
                <a:solidFill>
                  <a:srgbClr val="19191A"/>
                </a:solidFill>
                <a:effectLst/>
                <a:latin typeface="Courier New" panose="02070309020205020404" pitchFamily="49" charset="0"/>
                <a:cs typeface="Courier New" panose="02070309020205020404" pitchFamily="49" charset="0"/>
              </a:rPr>
              <a:t>e'</a:t>
            </a:r>
            <a:r>
              <a:rPr kumimoji="0" lang="it-IT" altLang="it-IT" sz="1000" b="0" i="0" u="none" strike="noStrike" cap="none" normalizeH="0" baseline="0" dirty="0">
                <a:ln>
                  <a:noFill/>
                </a:ln>
                <a:solidFill>
                  <a:srgbClr val="19191A"/>
                </a:solidFill>
                <a:effectLst/>
                <a:latin typeface="Courier New" panose="02070309020205020404" pitchFamily="49" charset="0"/>
                <a:cs typeface="Courier New" panose="02070309020205020404" pitchFamily="49" charset="0"/>
              </a:rPr>
              <a:t> reso esecutivo con decreto del Presidente della Repubblica, su proposta del Presidente del Consiglio dei ministri (...)</a:t>
            </a:r>
            <a:r>
              <a:rPr kumimoji="0" lang="it-IT" altLang="it-IT" sz="1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Courier New" panose="02070309020205020404" pitchFamily="49" charset="0"/>
                <a:ea typeface="Roboto Mono" panose="00000009000000000000" pitchFamily="49" charset="0"/>
                <a:cs typeface="Courier New" panose="02070309020205020404" pitchFamily="49" charset="0"/>
              </a:rPr>
              <a:t>Gli accordi collettivi nazionali  di  cui  al  primo  comma  devono prevedere: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Courier New" panose="02070309020205020404" pitchFamily="49" charset="0"/>
                <a:ea typeface="Roboto Mono" panose="00000009000000000000"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Courier New" panose="02070309020205020404" pitchFamily="49" charset="0"/>
                <a:ea typeface="Roboto Mono" panose="00000009000000000000" pitchFamily="49" charset="0"/>
                <a:cs typeface="Courier New" panose="02070309020205020404" pitchFamily="49" charset="0"/>
              </a:rPr>
              <a:t>2) l'istituzione e i criteri di formazione di elenchi unici per i medici generici, per i pediatri, per  gli  specialisti convenzionati esterni e per gli specialisti e generici ambulatoriali;</a:t>
            </a:r>
          </a:p>
          <a:p>
            <a:pPr marL="0" marR="0" lvl="0" indent="0" algn="l" defTabSz="914400" rtl="0" eaLnBrk="0" fontAlgn="base" latinLnBrk="0" hangingPunct="0">
              <a:lnSpc>
                <a:spcPct val="100000"/>
              </a:lnSpc>
              <a:spcBef>
                <a:spcPct val="0"/>
              </a:spcBef>
              <a:spcAft>
                <a:spcPct val="0"/>
              </a:spcAft>
              <a:buClrTx/>
              <a:buSzTx/>
              <a:buFontTx/>
              <a:buNone/>
              <a:tabLst/>
            </a:pPr>
            <a:r>
              <a:rPr lang="it-IT" altLang="it-IT" sz="1000" dirty="0">
                <a:latin typeface="Courier New" panose="02070309020205020404" pitchFamily="49" charset="0"/>
                <a:ea typeface="Roboto Mono" panose="00000009000000000000"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Courier New" panose="02070309020205020404" pitchFamily="49" charset="0"/>
                <a:ea typeface="Roboto Mono" panose="00000009000000000000" pitchFamily="49" charset="0"/>
                <a:cs typeface="Courier New" panose="02070309020205020404" pitchFamily="49" charset="0"/>
              </a:rPr>
              <a:t> 4) la disciplina delle </a:t>
            </a:r>
            <a:r>
              <a:rPr kumimoji="0" lang="it-IT" altLang="it-IT" sz="1000" b="0" i="0" u="none" strike="noStrike" cap="none" normalizeH="0" baseline="0" dirty="0" err="1">
                <a:ln>
                  <a:noFill/>
                </a:ln>
                <a:solidFill>
                  <a:schemeClr val="tx1"/>
                </a:solidFill>
                <a:effectLst/>
                <a:latin typeface="Courier New" panose="02070309020205020404" pitchFamily="49" charset="0"/>
                <a:ea typeface="Roboto Mono" panose="00000009000000000000" pitchFamily="49" charset="0"/>
                <a:cs typeface="Courier New" panose="02070309020205020404" pitchFamily="49" charset="0"/>
              </a:rPr>
              <a:t>incompatibilita'</a:t>
            </a:r>
            <a:r>
              <a:rPr kumimoji="0" lang="it-IT" altLang="it-IT" sz="1000" b="0" i="0" u="none" strike="noStrike" cap="none" normalizeH="0" baseline="0" dirty="0">
                <a:ln>
                  <a:noFill/>
                </a:ln>
                <a:solidFill>
                  <a:schemeClr val="tx1"/>
                </a:solidFill>
                <a:effectLst/>
                <a:latin typeface="Courier New" panose="02070309020205020404" pitchFamily="49" charset="0"/>
                <a:ea typeface="Roboto Mono" panose="00000009000000000000" pitchFamily="49" charset="0"/>
                <a:cs typeface="Courier New" panose="02070309020205020404" pitchFamily="49" charset="0"/>
              </a:rPr>
              <a:t> e delle  limitazioni  del rapporto convenzionale rispetto ad altre </a:t>
            </a:r>
            <a:r>
              <a:rPr kumimoji="0" lang="it-IT" altLang="it-IT" sz="1000" b="0" i="0" u="none" strike="noStrike" cap="none" normalizeH="0" baseline="0" dirty="0" err="1">
                <a:ln>
                  <a:noFill/>
                </a:ln>
                <a:solidFill>
                  <a:schemeClr val="tx1"/>
                </a:solidFill>
                <a:effectLst/>
                <a:latin typeface="Courier New" panose="02070309020205020404" pitchFamily="49" charset="0"/>
                <a:ea typeface="Roboto Mono" panose="00000009000000000000" pitchFamily="49" charset="0"/>
                <a:cs typeface="Courier New" panose="02070309020205020404" pitchFamily="49" charset="0"/>
              </a:rPr>
              <a:t>attivita'</a:t>
            </a:r>
            <a:r>
              <a:rPr kumimoji="0" lang="it-IT" altLang="it-IT" sz="1000" b="0" i="0" u="none" strike="noStrike" cap="none" normalizeH="0" baseline="0" dirty="0">
                <a:ln>
                  <a:noFill/>
                </a:ln>
                <a:solidFill>
                  <a:schemeClr val="tx1"/>
                </a:solidFill>
                <a:effectLst/>
                <a:latin typeface="Courier New" panose="02070309020205020404" pitchFamily="49" charset="0"/>
                <a:ea typeface="Roboto Mono" panose="00000009000000000000" pitchFamily="49" charset="0"/>
                <a:cs typeface="Courier New" panose="02070309020205020404" pitchFamily="49" charset="0"/>
              </a:rPr>
              <a:t> mediche,  al  fine di  favorire  la  migliore  distribuzione  del  lavoro  medico  e  la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chemeClr val="tx1"/>
                </a:solidFill>
                <a:effectLst/>
                <a:latin typeface="Courier New" panose="02070309020205020404" pitchFamily="49" charset="0"/>
                <a:ea typeface="Roboto Mono" panose="00000009000000000000" pitchFamily="49" charset="0"/>
                <a:cs typeface="Courier New" panose="02070309020205020404" pitchFamily="49" charset="0"/>
              </a:rPr>
              <a:t>qualificazione delle prestazioni;</a:t>
            </a:r>
          </a:p>
        </p:txBody>
      </p:sp>
    </p:spTree>
    <p:extLst>
      <p:ext uri="{BB962C8B-B14F-4D97-AF65-F5344CB8AC3E}">
        <p14:creationId xmlns:p14="http://schemas.microsoft.com/office/powerpoint/2010/main" val="249617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600ACFB2-7A30-3C78-3ECA-F9B0207ECD83}"/>
              </a:ext>
            </a:extLst>
          </p:cNvPr>
          <p:cNvSpPr txBox="1"/>
          <p:nvPr/>
        </p:nvSpPr>
        <p:spPr>
          <a:xfrm>
            <a:off x="3047499" y="380818"/>
            <a:ext cx="6097002" cy="830997"/>
          </a:xfrm>
          <a:prstGeom prst="rect">
            <a:avLst/>
          </a:prstGeom>
          <a:noFill/>
        </p:spPr>
        <p:txBody>
          <a:bodyPr wrap="square">
            <a:spAutoFit/>
          </a:bodyPr>
          <a:lstStyle/>
          <a:p>
            <a:pPr algn="ctr"/>
            <a:r>
              <a:rPr lang="it-IT"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cancellazione dell’Area</a:t>
            </a:r>
          </a:p>
          <a:p>
            <a:pPr algn="ctr"/>
            <a:r>
              <a:rPr lang="it-IT"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Il 1992: Annus </a:t>
            </a:r>
            <a:r>
              <a:rPr lang="it-IT"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horribilis</a:t>
            </a:r>
            <a:endParaRPr lang="it-IT"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8C516D63-D34A-5960-F067-80E6FF53EA36}"/>
              </a:ext>
            </a:extLst>
          </p:cNvPr>
          <p:cNvSpPr txBox="1"/>
          <p:nvPr/>
        </p:nvSpPr>
        <p:spPr>
          <a:xfrm>
            <a:off x="644189" y="1174545"/>
            <a:ext cx="10912143" cy="1676741"/>
          </a:xfrm>
          <a:prstGeom prst="rect">
            <a:avLst/>
          </a:prstGeom>
          <a:noFill/>
        </p:spPr>
        <p:txBody>
          <a:bodyPr wrap="square">
            <a:spAutoFit/>
          </a:bodyPr>
          <a:lstStyle/>
          <a:p>
            <a:pPr marL="285750" indent="-285750">
              <a:lnSpc>
                <a:spcPct val="200000"/>
              </a:lnSpc>
              <a:buFont typeface="Arial" panose="020B0604020202020204" pitchFamily="34" charset="0"/>
              <a:buChar char="•"/>
            </a:pPr>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Legge 412/92: introduzione delle incompatibilità</a:t>
            </a:r>
          </a:p>
          <a:p>
            <a:pPr marL="285750" indent="-285750">
              <a:lnSpc>
                <a:spcPct val="200000"/>
              </a:lnSpc>
              <a:buFont typeface="Arial" panose="020B0604020202020204" pitchFamily="34" charset="0"/>
              <a:buChar char="•"/>
            </a:pPr>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Decreto legislativo 30 dicembre 1992 n. 502 (riforma sanitaria bis): cancellazione della Specialistica Ambulatoriale dal Servizio Sanitario Nazionale</a:t>
            </a:r>
          </a:p>
        </p:txBody>
      </p:sp>
      <p:sp>
        <p:nvSpPr>
          <p:cNvPr id="9" name="CasellaDiTesto 8">
            <a:extLst>
              <a:ext uri="{FF2B5EF4-FFF2-40B4-BE49-F238E27FC236}">
                <a16:creationId xmlns:a16="http://schemas.microsoft.com/office/drawing/2014/main" id="{097B03A7-70C5-04D6-3903-DF5D4AA82BFD}"/>
              </a:ext>
            </a:extLst>
          </p:cNvPr>
          <p:cNvSpPr txBox="1"/>
          <p:nvPr/>
        </p:nvSpPr>
        <p:spPr>
          <a:xfrm>
            <a:off x="644189" y="3393614"/>
            <a:ext cx="7019927" cy="2585323"/>
          </a:xfrm>
          <a:prstGeom prst="rect">
            <a:avLst/>
          </a:prstGeom>
          <a:noFill/>
        </p:spPr>
        <p:txBody>
          <a:bodyPr wrap="square">
            <a:spAutoFit/>
          </a:bodyPr>
          <a:lstStyle/>
          <a:p>
            <a:pPr algn="just"/>
            <a:r>
              <a:rPr lang="it-IT" dirty="0">
                <a:latin typeface="Arial" panose="020B0604020202020204" pitchFamily="34" charset="0"/>
                <a:cs typeface="Arial" panose="020B0604020202020204" pitchFamily="34" charset="0"/>
              </a:rPr>
              <a:t>E’ stato sicuramente il momento più critico per la Specialistica Ambulatoriale, un momento che ancora oggi quelli che allora erano giovani, quelli che allora cominciavano una carriera professionale piena di aspettative e speranze ricordano con sgomento, non solo perché si rischiava di trovarsi da un giorno all’altro senza lavoro, ma anche perché non si riusciva a comprendere il motivo alla base della scelta di distruggere un modello, quello della medicina specialistica territoriale, che tanto era apprezzata dai cittadini ed osservato con interesse da altri Paesi europei e non.</a:t>
            </a:r>
          </a:p>
        </p:txBody>
      </p:sp>
      <p:pic>
        <p:nvPicPr>
          <p:cNvPr id="2" name="Picture 2" descr="La Camera dei Deputati">
            <a:extLst>
              <a:ext uri="{FF2B5EF4-FFF2-40B4-BE49-F238E27FC236}">
                <a16:creationId xmlns:a16="http://schemas.microsoft.com/office/drawing/2014/main" id="{831187E0-84BA-A347-F167-95FD3A076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6352" y="2858464"/>
            <a:ext cx="2095500" cy="312047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6241178C-8914-2F31-FA30-262AFA5759DF}"/>
              </a:ext>
            </a:extLst>
          </p:cNvPr>
          <p:cNvSpPr txBox="1"/>
          <p:nvPr/>
        </p:nvSpPr>
        <p:spPr>
          <a:xfrm>
            <a:off x="8634662" y="6168281"/>
            <a:ext cx="1858879" cy="276999"/>
          </a:xfrm>
          <a:prstGeom prst="rect">
            <a:avLst/>
          </a:prstGeom>
          <a:noFill/>
        </p:spPr>
        <p:txBody>
          <a:bodyPr wrap="square" rtlCol="0">
            <a:spAutoFit/>
          </a:bodyPr>
          <a:lstStyle/>
          <a:p>
            <a:pPr algn="ctr"/>
            <a:r>
              <a:rPr lang="it-IT" sz="1200" dirty="0"/>
              <a:t>Prof. Francesco De Lorenzo</a:t>
            </a:r>
          </a:p>
        </p:txBody>
      </p:sp>
    </p:spTree>
    <p:extLst>
      <p:ext uri="{BB962C8B-B14F-4D97-AF65-F5344CB8AC3E}">
        <p14:creationId xmlns:p14="http://schemas.microsoft.com/office/powerpoint/2010/main" val="383129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948F23E-C0E8-385D-2E02-B75E97CB65BD}"/>
              </a:ext>
            </a:extLst>
          </p:cNvPr>
          <p:cNvSpPr txBox="1"/>
          <p:nvPr/>
        </p:nvSpPr>
        <p:spPr>
          <a:xfrm>
            <a:off x="1130967" y="1601763"/>
            <a:ext cx="3588299" cy="2585323"/>
          </a:xfrm>
          <a:prstGeom prst="rect">
            <a:avLst/>
          </a:prstGeom>
          <a:noFill/>
        </p:spPr>
        <p:txBody>
          <a:bodyPr wrap="square">
            <a:spAutoFit/>
          </a:bodyPr>
          <a:lstStyle/>
          <a:p>
            <a:pPr algn="just"/>
            <a:r>
              <a:rPr lang="it-IT" dirty="0">
                <a:latin typeface="Arial" panose="020B0604020202020204" pitchFamily="34" charset="0"/>
                <a:cs typeface="Arial" panose="020B0604020202020204" pitchFamily="34" charset="0"/>
              </a:rPr>
              <a:t>Il SUMAI si attivò per affrontare con forza le traversie del momento e già l’anno successivo, con il </a:t>
            </a:r>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Decreto legislativo 7 dicembre 1993 n. 517 </a:t>
            </a:r>
            <a:r>
              <a:rPr lang="it-IT" dirty="0">
                <a:latin typeface="Arial" panose="020B0604020202020204" pitchFamily="34" charset="0"/>
                <a:cs typeface="Arial" panose="020B0604020202020204" pitchFamily="34" charset="0"/>
              </a:rPr>
              <a:t>si riuscì ad ottenere che </a:t>
            </a:r>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gli Specialisti ambulatoriali in servizio vi rimanessero fino ad “esaurimento”.</a:t>
            </a:r>
          </a:p>
        </p:txBody>
      </p:sp>
      <p:sp>
        <p:nvSpPr>
          <p:cNvPr id="5" name="CasellaDiTesto 4">
            <a:extLst>
              <a:ext uri="{FF2B5EF4-FFF2-40B4-BE49-F238E27FC236}">
                <a16:creationId xmlns:a16="http://schemas.microsoft.com/office/drawing/2014/main" id="{0FC57F77-B3B9-4C6E-5328-8B8A827066C4}"/>
              </a:ext>
            </a:extLst>
          </p:cNvPr>
          <p:cNvSpPr txBox="1"/>
          <p:nvPr/>
        </p:nvSpPr>
        <p:spPr>
          <a:xfrm>
            <a:off x="463216" y="843972"/>
            <a:ext cx="5089357" cy="369332"/>
          </a:xfrm>
          <a:prstGeom prst="rect">
            <a:avLst/>
          </a:prstGeom>
          <a:noFill/>
        </p:spPr>
        <p:txBody>
          <a:bodyPr wrap="square">
            <a:spAutoFit/>
          </a:bodyPr>
          <a:lstStyle/>
          <a:p>
            <a:pPr algn="ctr"/>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1993: La manifestazione dei cinquantamila</a:t>
            </a:r>
          </a:p>
        </p:txBody>
      </p:sp>
      <p:pic>
        <p:nvPicPr>
          <p:cNvPr id="1026" name="Picture 2" descr="QS - GUARDA LE FOTO DELLA MANIFESTAZIONE - immagine 24">
            <a:extLst>
              <a:ext uri="{FF2B5EF4-FFF2-40B4-BE49-F238E27FC236}">
                <a16:creationId xmlns:a16="http://schemas.microsoft.com/office/drawing/2014/main" id="{84B4C595-F721-A6B9-7BAD-084A3DAA7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8944" y="1281017"/>
            <a:ext cx="4574626" cy="267281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CC20E3A-CAD5-9993-B67A-6384B1E1B5D1}"/>
              </a:ext>
            </a:extLst>
          </p:cNvPr>
          <p:cNvSpPr txBox="1"/>
          <p:nvPr/>
        </p:nvSpPr>
        <p:spPr>
          <a:xfrm>
            <a:off x="691816" y="4575545"/>
            <a:ext cx="10330615" cy="1200329"/>
          </a:xfrm>
          <a:prstGeom prst="rect">
            <a:avLst/>
          </a:prstGeom>
          <a:noFill/>
        </p:spPr>
        <p:txBody>
          <a:bodyPr wrap="square">
            <a:spAutoFit/>
          </a:bodyPr>
          <a:lstStyle/>
          <a:p>
            <a:pPr algn="just"/>
            <a:r>
              <a:rPr lang="it-IT" dirty="0">
                <a:latin typeface="Arial" panose="020B0604020202020204" pitchFamily="34" charset="0"/>
                <a:cs typeface="Arial" panose="020B0604020202020204" pitchFamily="34" charset="0"/>
              </a:rPr>
              <a:t>La Riforma ottenuta mediante il 517/93 risolse sicuramente il quesito sul futuro lavorativo di coloro che erano in servizio, ma con la famosa espressione “ad esaurimento”, che per tanti anni successivi gli specialisti ambulatoriali si sono dovuti portare come un marchio d’infamia in quanto toglieva loro qualsiasi potere contrattuale, si sanciva la morte dell’area specialistica convenzionata.</a:t>
            </a:r>
          </a:p>
        </p:txBody>
      </p:sp>
    </p:spTree>
    <p:extLst>
      <p:ext uri="{BB962C8B-B14F-4D97-AF65-F5344CB8AC3E}">
        <p14:creationId xmlns:p14="http://schemas.microsoft.com/office/powerpoint/2010/main" val="242951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3100A81-A807-0E6F-CAE7-5115B4D7FEC7}"/>
              </a:ext>
            </a:extLst>
          </p:cNvPr>
          <p:cNvSpPr txBox="1"/>
          <p:nvPr/>
        </p:nvSpPr>
        <p:spPr>
          <a:xfrm>
            <a:off x="539916" y="1129289"/>
            <a:ext cx="10823910" cy="2862322"/>
          </a:xfrm>
          <a:prstGeom prst="rect">
            <a:avLst/>
          </a:prstGeom>
          <a:noFill/>
        </p:spPr>
        <p:txBody>
          <a:bodyPr wrap="square">
            <a:spAutoFit/>
          </a:bodyPr>
          <a:lstStyle/>
          <a:p>
            <a:pPr algn="just"/>
            <a:r>
              <a:rPr lang="it-IT" dirty="0">
                <a:latin typeface="Arial" panose="020B0604020202020204" pitchFamily="34" charset="0"/>
                <a:cs typeface="Arial" panose="020B0604020202020204" pitchFamily="34" charset="0"/>
              </a:rPr>
              <a:t>Dal 1993 in poi sono stati anni durante i quali si è ricercato, studiato individuato ed indicato a tanti Colleghi strade percorribili, sempre tra le pieghe delle norme di legge, per accedere all’Area della Specialistica </a:t>
            </a:r>
            <a:r>
              <a:rPr lang="it-IT" dirty="0">
                <a:solidFill>
                  <a:srgbClr val="FF0000"/>
                </a:solidFill>
                <a:latin typeface="Arial" panose="020B0604020202020204" pitchFamily="34" charset="0"/>
                <a:cs typeface="Arial" panose="020B0604020202020204" pitchFamily="34" charset="0"/>
              </a:rPr>
              <a:t>bypassando il blocco dell’assunzione a tempo indeterminato</a:t>
            </a:r>
            <a:r>
              <a:rPr lang="it-IT" dirty="0">
                <a:latin typeface="Arial" panose="020B0604020202020204" pitchFamily="34" charset="0"/>
                <a:cs typeface="Arial" panose="020B0604020202020204" pitchFamily="34" charset="0"/>
              </a:rPr>
              <a:t> voluto dalla riforma:</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attraverso il passaggio dalla Medicina dei Servizi</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attraverso i ricorsi della cosiddetta fascia d) dell’ACN, che interessava Colleghi provenienti sia dalla dipendenza che dalle convenzioni</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attraverso il passaggio dalla Sanità Militare o Marittima o dall’INAIL</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attraverso il rientro di coloro che erano stati costretti ad abbandonare la Specialistica a causa delle sopravvenute incompatibilità</a:t>
            </a:r>
          </a:p>
          <a:p>
            <a:pPr marL="285750" indent="-285750" algn="just">
              <a:buFont typeface="Arial" panose="020B0604020202020204" pitchFamily="34" charset="0"/>
              <a:buChar char="•"/>
            </a:pPr>
            <a:r>
              <a:rPr lang="it-IT" dirty="0">
                <a:latin typeface="Arial" panose="020B0604020202020204" pitchFamily="34" charset="0"/>
                <a:cs typeface="Arial" panose="020B0604020202020204" pitchFamily="34" charset="0"/>
              </a:rPr>
              <a:t>attraverso il passaggio dalla Medicina Generale</a:t>
            </a:r>
          </a:p>
        </p:txBody>
      </p:sp>
      <p:sp>
        <p:nvSpPr>
          <p:cNvPr id="3" name="CasellaDiTesto 2">
            <a:extLst>
              <a:ext uri="{FF2B5EF4-FFF2-40B4-BE49-F238E27FC236}">
                <a16:creationId xmlns:a16="http://schemas.microsoft.com/office/drawing/2014/main" id="{829DEB49-C0CA-1552-7125-3EC9037CE272}"/>
              </a:ext>
            </a:extLst>
          </p:cNvPr>
          <p:cNvSpPr txBox="1"/>
          <p:nvPr/>
        </p:nvSpPr>
        <p:spPr>
          <a:xfrm>
            <a:off x="691816" y="564678"/>
            <a:ext cx="10539663" cy="369332"/>
          </a:xfrm>
          <a:prstGeom prst="rect">
            <a:avLst/>
          </a:prstGeom>
          <a:noFill/>
        </p:spPr>
        <p:txBody>
          <a:bodyPr wrap="square">
            <a:spAutoFit/>
          </a:bodyPr>
          <a:lstStyle/>
          <a:p>
            <a:pPr algn="ctr"/>
            <a:r>
              <a:rPr lang="it-IT"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1993 - 1999: Il lungo inverno della Specialistica Ambulatoriale</a:t>
            </a:r>
          </a:p>
        </p:txBody>
      </p:sp>
      <p:sp>
        <p:nvSpPr>
          <p:cNvPr id="5" name="CasellaDiTesto 4">
            <a:extLst>
              <a:ext uri="{FF2B5EF4-FFF2-40B4-BE49-F238E27FC236}">
                <a16:creationId xmlns:a16="http://schemas.microsoft.com/office/drawing/2014/main" id="{E22E2805-178A-205F-3AF1-6E9999E34ED8}"/>
              </a:ext>
            </a:extLst>
          </p:cNvPr>
          <p:cNvSpPr txBox="1"/>
          <p:nvPr/>
        </p:nvSpPr>
        <p:spPr>
          <a:xfrm>
            <a:off x="539916" y="3923897"/>
            <a:ext cx="10823910" cy="2585323"/>
          </a:xfrm>
          <a:prstGeom prst="rect">
            <a:avLst/>
          </a:prstGeom>
          <a:noFill/>
        </p:spPr>
        <p:txBody>
          <a:bodyPr wrap="square">
            <a:spAutoFit/>
          </a:bodyPr>
          <a:lstStyle/>
          <a:p>
            <a:pPr algn="just"/>
            <a:r>
              <a:rPr lang="it-IT" dirty="0">
                <a:latin typeface="Arial" panose="020B0604020202020204" pitchFamily="34" charset="0"/>
                <a:cs typeface="Arial" panose="020B0604020202020204" pitchFamily="34" charset="0"/>
              </a:rPr>
              <a:t>Col </a:t>
            </a:r>
            <a:r>
              <a:rPr lang="it-IT" b="1" dirty="0">
                <a:solidFill>
                  <a:srgbClr val="FF0000"/>
                </a:solidFill>
                <a:latin typeface="Arial" panose="020B0604020202020204" pitchFamily="34" charset="0"/>
                <a:cs typeface="Arial" panose="020B0604020202020204" pitchFamily="34" charset="0"/>
              </a:rPr>
              <a:t>DPR 500/96 </a:t>
            </a:r>
            <a:r>
              <a:rPr lang="it-IT" dirty="0">
                <a:latin typeface="Arial" panose="020B0604020202020204" pitchFamily="34" charset="0"/>
                <a:cs typeface="Arial" panose="020B0604020202020204" pitchFamily="34" charset="0"/>
              </a:rPr>
              <a:t>si riuscì, in circa 7 anni, a mantenere invariato il numero degli specialisti ambulatoriali in servizio e si arrivò al 1999 quando al Ministero della Sanità si resero finalmente conto di quanto fosse importante per il cittadino la Medicina Territoriale.</a:t>
            </a:r>
          </a:p>
          <a:p>
            <a:pPr algn="just"/>
            <a:r>
              <a:rPr lang="it-IT" dirty="0">
                <a:latin typeface="Arial" panose="020B0604020202020204" pitchFamily="34" charset="0"/>
                <a:cs typeface="Arial" panose="020B0604020202020204" pitchFamily="34" charset="0"/>
              </a:rPr>
              <a:t>Il DPR 500/96 confermò </a:t>
            </a:r>
            <a:r>
              <a:rPr lang="it-IT" dirty="0">
                <a:solidFill>
                  <a:srgbClr val="FF0000"/>
                </a:solidFill>
                <a:latin typeface="Arial" panose="020B0604020202020204" pitchFamily="34" charset="0"/>
                <a:cs typeface="Arial" panose="020B0604020202020204" pitchFamily="34" charset="0"/>
              </a:rPr>
              <a:t>l’esistenza della categoria</a:t>
            </a:r>
            <a:r>
              <a:rPr lang="it-IT" dirty="0">
                <a:latin typeface="Arial" panose="020B0604020202020204" pitchFamily="34" charset="0"/>
                <a:cs typeface="Arial" panose="020B0604020202020204" pitchFamily="34" charset="0"/>
              </a:rPr>
              <a:t>, e chiarì e </a:t>
            </a:r>
            <a:r>
              <a:rPr lang="it-IT" dirty="0">
                <a:solidFill>
                  <a:srgbClr val="FF0000"/>
                </a:solidFill>
                <a:latin typeface="Arial" panose="020B0604020202020204" pitchFamily="34" charset="0"/>
                <a:cs typeface="Arial" panose="020B0604020202020204" pitchFamily="34" charset="0"/>
              </a:rPr>
              <a:t>chiuse definitivamente la questione del pagamento degli specialisti a prestazione</a:t>
            </a:r>
            <a:r>
              <a:rPr lang="it-IT" dirty="0">
                <a:latin typeface="Arial" panose="020B0604020202020204" pitchFamily="34" charset="0"/>
                <a:cs typeface="Arial" panose="020B0604020202020204" pitchFamily="34" charset="0"/>
              </a:rPr>
              <a:t>. Infatti alcuni funzionari ministeriali dell’epoca interpretavano come superato il modello di accordo così come era stato impostato fino ad allora e, secondo tale loro interpretazione, anche la Specialistica Ambulatoriale interna andava considerata una convenzione a prestazione cosa che, in realtà, la riforma 502/92 prevedeva solo per eventuali altri nuovi appositi accordi tutti da inventare con finalità tutt’altro che chiare.</a:t>
            </a:r>
          </a:p>
        </p:txBody>
      </p:sp>
    </p:spTree>
    <p:extLst>
      <p:ext uri="{BB962C8B-B14F-4D97-AF65-F5344CB8AC3E}">
        <p14:creationId xmlns:p14="http://schemas.microsoft.com/office/powerpoint/2010/main" val="73870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1"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5" grpId="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3155</Words>
  <Application>Microsoft Office PowerPoint</Application>
  <PresentationFormat>Widescreen</PresentationFormat>
  <Paragraphs>116</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Calibri Light</vt:lpstr>
      <vt:lpstr>Courier New</vt:lpstr>
      <vt:lpstr>Montserrat</vt:lpstr>
      <vt:lpstr>Tema di Office</vt:lpstr>
      <vt:lpstr>Il SUMAI e la Specialistica Ambulatoriale tra storia e futuro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Maurizio Iazeolla</dc:creator>
  <cp:lastModifiedBy>Maurizio Iazeolla</cp:lastModifiedBy>
  <cp:revision>142</cp:revision>
  <dcterms:created xsi:type="dcterms:W3CDTF">2023-05-08T12:53:48Z</dcterms:created>
  <dcterms:modified xsi:type="dcterms:W3CDTF">2023-05-15T16:22:13Z</dcterms:modified>
</cp:coreProperties>
</file>